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41216" y="9799649"/>
            <a:ext cx="2971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005"/>
              </a:lnSpc>
            </a:pPr>
            <a:r>
              <a:rPr dirty="0"/>
              <a:t>1</a:t>
            </a: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3.png"/><Relationship Id="rId4" Type="http://schemas.openxmlformats.org/officeDocument/2006/relationships/image" Target="../media/image14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23.png"/><Relationship Id="rId12" Type="http://schemas.openxmlformats.org/officeDocument/2006/relationships/image" Target="../media/image11.png"/><Relationship Id="rId13" Type="http://schemas.openxmlformats.org/officeDocument/2006/relationships/image" Target="../media/image35.png"/><Relationship Id="rId14" Type="http://schemas.openxmlformats.org/officeDocument/2006/relationships/image" Target="../media/image34.png"/><Relationship Id="rId15" Type="http://schemas.openxmlformats.org/officeDocument/2006/relationships/image" Target="../media/image44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8" Type="http://schemas.openxmlformats.org/officeDocument/2006/relationships/image" Target="../media/image47.png"/><Relationship Id="rId19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48.png"/><Relationship Id="rId4" Type="http://schemas.openxmlformats.org/officeDocument/2006/relationships/image" Target="../media/image41.png"/><Relationship Id="rId5" Type="http://schemas.openxmlformats.org/officeDocument/2006/relationships/image" Target="../media/image43.png"/><Relationship Id="rId6" Type="http://schemas.openxmlformats.org/officeDocument/2006/relationships/image" Target="../media/image40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Relationship Id="rId9" Type="http://schemas.openxmlformats.org/officeDocument/2006/relationships/image" Target="../media/image51.png"/><Relationship Id="rId10" Type="http://schemas.openxmlformats.org/officeDocument/2006/relationships/image" Target="../media/image52.png"/><Relationship Id="rId11" Type="http://schemas.openxmlformats.org/officeDocument/2006/relationships/image" Target="../media/image37.png"/><Relationship Id="rId12" Type="http://schemas.openxmlformats.org/officeDocument/2006/relationships/image" Target="../media/image23.png"/><Relationship Id="rId13" Type="http://schemas.openxmlformats.org/officeDocument/2006/relationships/image" Target="../media/image53.png"/><Relationship Id="rId14" Type="http://schemas.openxmlformats.org/officeDocument/2006/relationships/image" Target="../media/image35.png"/><Relationship Id="rId15" Type="http://schemas.openxmlformats.org/officeDocument/2006/relationships/image" Target="../media/image54.png"/><Relationship Id="rId16" Type="http://schemas.openxmlformats.org/officeDocument/2006/relationships/image" Target="../media/image14.png"/><Relationship Id="rId17" Type="http://schemas.openxmlformats.org/officeDocument/2006/relationships/image" Target="../media/image34.png"/><Relationship Id="rId18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2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4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14.png"/><Relationship Id="rId7" Type="http://schemas.openxmlformats.org/officeDocument/2006/relationships/image" Target="../media/image23.png"/><Relationship Id="rId8" Type="http://schemas.openxmlformats.org/officeDocument/2006/relationships/image" Target="../media/image62.png"/><Relationship Id="rId9" Type="http://schemas.openxmlformats.org/officeDocument/2006/relationships/image" Target="../media/image63.png"/><Relationship Id="rId10" Type="http://schemas.openxmlformats.org/officeDocument/2006/relationships/image" Target="../media/image64.png"/><Relationship Id="rId11" Type="http://schemas.openxmlformats.org/officeDocument/2006/relationships/image" Target="../media/image65.png"/><Relationship Id="rId12" Type="http://schemas.openxmlformats.org/officeDocument/2006/relationships/image" Target="../media/image2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60.png"/><Relationship Id="rId4" Type="http://schemas.openxmlformats.org/officeDocument/2006/relationships/image" Target="../media/image54.png"/><Relationship Id="rId5" Type="http://schemas.openxmlformats.org/officeDocument/2006/relationships/image" Target="../media/image66.png"/><Relationship Id="rId6" Type="http://schemas.openxmlformats.org/officeDocument/2006/relationships/image" Target="../media/image2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7.png"/><Relationship Id="rId4" Type="http://schemas.openxmlformats.org/officeDocument/2006/relationships/image" Target="../media/image67.png"/><Relationship Id="rId5" Type="http://schemas.openxmlformats.org/officeDocument/2006/relationships/image" Target="../media/image59.pn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image" Target="../media/image56.png"/><Relationship Id="rId9" Type="http://schemas.openxmlformats.org/officeDocument/2006/relationships/image" Target="../media/image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7.png"/><Relationship Id="rId4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jpg"/><Relationship Id="rId9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2.png"/><Relationship Id="rId4" Type="http://schemas.openxmlformats.org/officeDocument/2006/relationships/image" Target="../media/image11.png"/><Relationship Id="rId5" Type="http://schemas.openxmlformats.org/officeDocument/2006/relationships/image" Target="../media/image23.png"/><Relationship Id="rId6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167779"/>
            <a:ext cx="5306060" cy="8448040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1110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 Conversion Circuits</a:t>
            </a:r>
            <a:endParaRPr sz="1600">
              <a:latin typeface="Times New Roman"/>
              <a:cs typeface="Times New Roman"/>
            </a:endParaRPr>
          </a:p>
          <a:p>
            <a:pPr algn="just" marL="12700" marR="8255" indent="220345">
              <a:lnSpc>
                <a:spcPct val="959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Digital-to-analogue (D/A) and analogue-to-digital (A/D) converters  constitute </a:t>
            </a:r>
            <a:r>
              <a:rPr dirty="0" sz="1400" spc="-10">
                <a:latin typeface="Times New Roman"/>
                <a:cs typeface="Times New Roman"/>
              </a:rPr>
              <a:t>an essential </a:t>
            </a:r>
            <a:r>
              <a:rPr dirty="0" sz="1400" spc="-5">
                <a:latin typeface="Times New Roman"/>
                <a:cs typeface="Times New Roman"/>
              </a:rPr>
              <a:t>link when digital devices interface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analogue  devices, and vice versa. They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important building blocks </a:t>
            </a:r>
            <a:r>
              <a:rPr dirty="0" sz="1400">
                <a:latin typeface="Times New Roman"/>
                <a:cs typeface="Times New Roman"/>
              </a:rPr>
              <a:t>of any </a:t>
            </a:r>
            <a:r>
              <a:rPr dirty="0" sz="1400" spc="-5">
                <a:latin typeface="Times New Roman"/>
                <a:cs typeface="Times New Roman"/>
              </a:rPr>
              <a:t>digital  system. </a:t>
            </a:r>
            <a:r>
              <a:rPr dirty="0" sz="1400">
                <a:latin typeface="Times New Roman"/>
                <a:cs typeface="Times New Roman"/>
              </a:rPr>
              <a:t>Before </a:t>
            </a:r>
            <a:r>
              <a:rPr dirty="0" sz="1400" spc="-5">
                <a:latin typeface="Times New Roman"/>
                <a:cs typeface="Times New Roman"/>
              </a:rPr>
              <a:t>studying types of </a:t>
            </a:r>
            <a:r>
              <a:rPr dirty="0" sz="1400">
                <a:latin typeface="Times New Roman"/>
                <a:cs typeface="Times New Roman"/>
              </a:rPr>
              <a:t>data </a:t>
            </a:r>
            <a:r>
              <a:rPr dirty="0" sz="1400" spc="-5">
                <a:latin typeface="Times New Roman"/>
                <a:cs typeface="Times New Roman"/>
              </a:rPr>
              <a:t>conversion the following steps of  signal processing </a:t>
            </a:r>
            <a:r>
              <a:rPr dirty="0" sz="1400" spc="-10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considered:</a:t>
            </a:r>
            <a:endParaRPr sz="1400">
              <a:latin typeface="Times New Roman"/>
              <a:cs typeface="Times New Roman"/>
            </a:endParaRPr>
          </a:p>
          <a:p>
            <a:pPr marL="697865" indent="-228600">
              <a:lnSpc>
                <a:spcPts val="1864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Sampling</a:t>
            </a:r>
            <a:r>
              <a:rPr dirty="0" u="heavy" sz="16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algn="just" marL="12700" marR="6350" indent="220345">
              <a:lnSpc>
                <a:spcPct val="95800"/>
              </a:lnSpc>
              <a:spcBef>
                <a:spcPts val="980"/>
              </a:spcBef>
            </a:pP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signal processing system consists sampling and hold circuits.  Sampling operation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process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taking sufficient number discrete  values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certain points 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waveform,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samples  increase, accuracy </a:t>
            </a:r>
            <a:r>
              <a:rPr dirty="0" sz="1400">
                <a:latin typeface="Times New Roman"/>
                <a:cs typeface="Times New Roman"/>
              </a:rPr>
              <a:t>increase </a:t>
            </a:r>
            <a:r>
              <a:rPr dirty="0" sz="1400" spc="-5">
                <a:latin typeface="Times New Roman"/>
                <a:cs typeface="Times New Roman"/>
              </a:rPr>
              <a:t>too. </a:t>
            </a:r>
            <a:r>
              <a:rPr dirty="0" sz="1400" spc="-1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understand the sampling </a:t>
            </a:r>
            <a:r>
              <a:rPr dirty="0" sz="1400">
                <a:latin typeface="Times New Roman"/>
                <a:cs typeface="Times New Roman"/>
              </a:rPr>
              <a:t>theorem,  </a:t>
            </a:r>
            <a:r>
              <a:rPr dirty="0" sz="1400" spc="-5">
                <a:latin typeface="Times New Roman"/>
                <a:cs typeface="Times New Roman"/>
              </a:rPr>
              <a:t>consider Figure </a:t>
            </a:r>
            <a:r>
              <a:rPr dirty="0" sz="1400" b="1" i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analog signal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sampling pulse  waveform. The sampling theorem states </a:t>
            </a:r>
            <a:r>
              <a:rPr dirty="0" sz="1400" spc="-10">
                <a:latin typeface="Times New Roman"/>
                <a:cs typeface="Times New Roman"/>
              </a:rPr>
              <a:t>"in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represent </a:t>
            </a:r>
            <a:r>
              <a:rPr dirty="0" sz="1400">
                <a:latin typeface="Times New Roman"/>
                <a:cs typeface="Times New Roman"/>
              </a:rPr>
              <a:t>an analog  </a:t>
            </a:r>
            <a:r>
              <a:rPr dirty="0" sz="1400" spc="-5">
                <a:latin typeface="Times New Roman"/>
                <a:cs typeface="Times New Roman"/>
              </a:rPr>
              <a:t>signal, the sampling frequency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f</a:t>
            </a:r>
            <a:r>
              <a:rPr dirty="0" baseline="-12345" sz="1350" b="1" i="1">
                <a:latin typeface="Times New Roman"/>
                <a:cs typeface="Times New Roman"/>
              </a:rPr>
              <a:t>samples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must be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least twice the highest  frequency component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f</a:t>
            </a:r>
            <a:r>
              <a:rPr dirty="0" baseline="-12345" sz="1350" b="1" i="1">
                <a:latin typeface="Times New Roman"/>
                <a:cs typeface="Times New Roman"/>
              </a:rPr>
              <a:t>Max</a:t>
            </a:r>
            <a:r>
              <a:rPr dirty="0" sz="1400">
                <a:latin typeface="Times New Roman"/>
                <a:cs typeface="Times New Roman"/>
              </a:rPr>
              <a:t>) of </a:t>
            </a:r>
            <a:r>
              <a:rPr dirty="0" sz="1400" spc="-5">
                <a:latin typeface="Times New Roman"/>
                <a:cs typeface="Times New Roman"/>
              </a:rPr>
              <a:t>the analog signal. Or mathematically: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25"/>
              </a:lnSpc>
              <a:spcBef>
                <a:spcPts val="165"/>
              </a:spcBef>
            </a:pPr>
            <a:r>
              <a:rPr dirty="0" baseline="7936" sz="2100" b="1" i="1">
                <a:latin typeface="Times New Roman"/>
                <a:cs typeface="Times New Roman"/>
              </a:rPr>
              <a:t>f</a:t>
            </a:r>
            <a:r>
              <a:rPr dirty="0" sz="900" b="1" i="1">
                <a:latin typeface="Times New Roman"/>
                <a:cs typeface="Times New Roman"/>
              </a:rPr>
              <a:t>samples </a:t>
            </a:r>
            <a:r>
              <a:rPr dirty="0" baseline="7936" sz="2100" b="1" i="1">
                <a:latin typeface="Times New Roman"/>
                <a:cs typeface="Times New Roman"/>
              </a:rPr>
              <a:t>≥</a:t>
            </a:r>
            <a:r>
              <a:rPr dirty="0" baseline="7936" sz="2100" spc="-172" b="1" i="1">
                <a:latin typeface="Times New Roman"/>
                <a:cs typeface="Times New Roman"/>
              </a:rPr>
              <a:t> </a:t>
            </a:r>
            <a:r>
              <a:rPr dirty="0" baseline="7936" sz="2100" b="1" i="1">
                <a:latin typeface="Times New Roman"/>
                <a:cs typeface="Times New Roman"/>
              </a:rPr>
              <a:t>2f</a:t>
            </a:r>
            <a:r>
              <a:rPr dirty="0" sz="900" b="1" i="1">
                <a:latin typeface="Times New Roman"/>
                <a:cs typeface="Times New Roman"/>
              </a:rPr>
              <a:t>Max</a:t>
            </a:r>
            <a:endParaRPr sz="900">
              <a:latin typeface="Times New Roman"/>
              <a:cs typeface="Times New Roman"/>
            </a:endParaRPr>
          </a:p>
          <a:p>
            <a:pPr marL="233045">
              <a:lnSpc>
                <a:spcPts val="1490"/>
              </a:lnSpc>
            </a:pPr>
            <a:r>
              <a:rPr dirty="0" sz="1400" spc="-5">
                <a:latin typeface="Times New Roman"/>
                <a:cs typeface="Times New Roman"/>
              </a:rPr>
              <a:t>All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(except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pure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wave)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contain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spectrum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8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component frequencies.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pure sine </a:t>
            </a:r>
            <a:r>
              <a:rPr dirty="0" sz="1400">
                <a:latin typeface="Times New Roman"/>
                <a:cs typeface="Times New Roman"/>
              </a:rPr>
              <a:t>wave, </a:t>
            </a:r>
            <a:r>
              <a:rPr dirty="0" sz="1400" spc="-5">
                <a:latin typeface="Times New Roman"/>
                <a:cs typeface="Times New Roman"/>
              </a:rPr>
              <a:t>these frequencies </a:t>
            </a:r>
            <a:r>
              <a:rPr dirty="0" sz="1400">
                <a:latin typeface="Times New Roman"/>
                <a:cs typeface="Times New Roman"/>
              </a:rPr>
              <a:t>appear </a:t>
            </a:r>
            <a:r>
              <a:rPr dirty="0" sz="1400" spc="-5">
                <a:latin typeface="Times New Roman"/>
                <a:cs typeface="Times New Roman"/>
              </a:rPr>
              <a:t>in  multiplies called harmonics. These harmonics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sine waves of different  frequencies and amplitudes, 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removed using </a:t>
            </a:r>
            <a:r>
              <a:rPr dirty="0" sz="1400">
                <a:latin typeface="Times New Roman"/>
                <a:cs typeface="Times New Roman"/>
              </a:rPr>
              <a:t>low-pass </a:t>
            </a:r>
            <a:r>
              <a:rPr dirty="0" sz="1400" spc="-5">
                <a:latin typeface="Times New Roman"/>
                <a:cs typeface="Times New Roman"/>
              </a:rPr>
              <a:t>filter  (anti-aliasing filter) since </a:t>
            </a:r>
            <a:r>
              <a:rPr dirty="0" sz="1400" spc="-10">
                <a:latin typeface="Times New Roman"/>
                <a:cs typeface="Times New Roman"/>
              </a:rPr>
              <a:t>theses </a:t>
            </a:r>
            <a:r>
              <a:rPr dirty="0" sz="1400" spc="-5">
                <a:latin typeface="Times New Roman"/>
                <a:cs typeface="Times New Roman"/>
              </a:rPr>
              <a:t>frequencies exceed the </a:t>
            </a:r>
            <a:r>
              <a:rPr dirty="0" sz="1400" spc="-10">
                <a:latin typeface="Times New Roman"/>
                <a:cs typeface="Times New Roman"/>
              </a:rPr>
              <a:t>Nyquist  </a:t>
            </a:r>
            <a:r>
              <a:rPr dirty="0" sz="1400" spc="-5">
                <a:latin typeface="Times New Roman"/>
                <a:cs typeface="Times New Roman"/>
              </a:rPr>
              <a:t>frequency </a:t>
            </a:r>
            <a:r>
              <a:rPr dirty="0" sz="1400">
                <a:latin typeface="Times New Roman"/>
                <a:cs typeface="Times New Roman"/>
              </a:rPr>
              <a:t>(one-half of </a:t>
            </a:r>
            <a:r>
              <a:rPr dirty="0" sz="1400" spc="-5">
                <a:latin typeface="Times New Roman"/>
                <a:cs typeface="Times New Roman"/>
              </a:rPr>
              <a:t>the sampling frequency). An alias occurs in this  </a:t>
            </a:r>
            <a:r>
              <a:rPr dirty="0" sz="1400">
                <a:latin typeface="Times New Roman"/>
                <a:cs typeface="Times New Roman"/>
              </a:rPr>
              <a:t>case as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Figure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;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overlapping appears into the spectrum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sample </a:t>
            </a:r>
            <a:r>
              <a:rPr dirty="0" sz="1400" spc="-10">
                <a:latin typeface="Times New Roman"/>
                <a:cs typeface="Times New Roman"/>
              </a:rPr>
              <a:t>waveform.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 b="1" i="1">
                <a:latin typeface="Times New Roman"/>
                <a:cs typeface="Times New Roman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shows the effect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low-pass filter in  removing the overlap between the frequency spectra of the analog and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sampling signals. </a:t>
            </a:r>
            <a:r>
              <a:rPr dirty="0" sz="1400" spc="-10">
                <a:latin typeface="Times New Roman"/>
                <a:cs typeface="Times New Roman"/>
              </a:rPr>
              <a:t>Finally,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holding operation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applied to the  filtered signal to make the sampled level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held constant until the next  sample occurs. 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necessary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ADC </a:t>
            </a:r>
            <a:r>
              <a:rPr dirty="0" sz="1400" spc="-5">
                <a:latin typeface="Times New Roman"/>
                <a:cs typeface="Times New Roman"/>
              </a:rPr>
              <a:t>have time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process the  sampled value. The sampled and hold operation results </a:t>
            </a:r>
            <a:r>
              <a:rPr dirty="0" sz="1400">
                <a:latin typeface="Times New Roman"/>
                <a:cs typeface="Times New Roman"/>
              </a:rPr>
              <a:t>in a "stair </a:t>
            </a:r>
            <a:r>
              <a:rPr dirty="0" sz="1400" spc="-5">
                <a:latin typeface="Times New Roman"/>
                <a:cs typeface="Times New Roman"/>
              </a:rPr>
              <a:t>step  "waveform. The </a:t>
            </a:r>
            <a:r>
              <a:rPr dirty="0" sz="1400">
                <a:latin typeface="Times New Roman"/>
                <a:cs typeface="Times New Roman"/>
              </a:rPr>
              <a:t>waveform of the </a:t>
            </a:r>
            <a:r>
              <a:rPr dirty="0" sz="1400" spc="-5">
                <a:latin typeface="Times New Roman"/>
                <a:cs typeface="Times New Roman"/>
              </a:rPr>
              <a:t>hold operation given in Figure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590"/>
              </a:lnSpc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signal conversion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614"/>
              </a:lnSpc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Analog-to-Digital conversion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ADC</a:t>
            </a:r>
            <a:r>
              <a:rPr dirty="0" sz="140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very important building block and has  numerous applications.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forms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essential interface when it comes to  analyzing analogue data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digital computer. The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conversion  process is generally more complex than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D/A conversion process. 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various techniques developed for the purpose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A/D  </a:t>
            </a:r>
            <a:r>
              <a:rPr dirty="0" sz="1400" spc="-5">
                <a:latin typeface="Times New Roman"/>
                <a:cs typeface="Times New Roman"/>
              </a:rPr>
              <a:t>conversion, and these techniques have different advantages and  disadvantages with </a:t>
            </a:r>
            <a:r>
              <a:rPr dirty="0" sz="1400">
                <a:latin typeface="Times New Roman"/>
                <a:cs typeface="Times New Roman"/>
              </a:rPr>
              <a:t>respect </a:t>
            </a:r>
            <a:r>
              <a:rPr dirty="0" sz="1400" spc="-5">
                <a:latin typeface="Times New Roman"/>
                <a:cs typeface="Times New Roman"/>
              </a:rPr>
              <a:t>to one another, which have been utilized 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8245602"/>
            <a:ext cx="5306060" cy="146621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 indent="220345">
              <a:lnSpc>
                <a:spcPct val="95800"/>
              </a:lnSpc>
              <a:spcBef>
                <a:spcPts val="175"/>
              </a:spcBef>
            </a:pPr>
            <a:r>
              <a:rPr dirty="0" sz="1400" spc="-5">
                <a:latin typeface="Times New Roman"/>
                <a:cs typeface="Times New Roman"/>
              </a:rPr>
              <a:t>This method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based on delta </a:t>
            </a:r>
            <a:r>
              <a:rPr dirty="0" sz="1400" spc="-10">
                <a:latin typeface="Times New Roman"/>
                <a:cs typeface="Times New Roman"/>
              </a:rPr>
              <a:t>modulation </a:t>
            </a:r>
            <a:r>
              <a:rPr dirty="0" sz="1400" spc="-5">
                <a:latin typeface="Times New Roman"/>
                <a:cs typeface="Times New Roman"/>
              </a:rPr>
              <a:t>when the difference  between two successive samples (increase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decrease) is quantized. The 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ones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clock cycles establishes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signal  </a:t>
            </a:r>
            <a:r>
              <a:rPr dirty="0" sz="1400" spc="-5">
                <a:latin typeface="Times New Roman"/>
                <a:cs typeface="Times New Roman"/>
              </a:rPr>
              <a:t>amplitude during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interval.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number of </a:t>
            </a:r>
            <a:r>
              <a:rPr dirty="0" sz="1400" spc="-5" b="1" i="1">
                <a:latin typeface="Times New Roman"/>
                <a:cs typeface="Times New Roman"/>
              </a:rPr>
              <a:t>ones </a:t>
            </a:r>
            <a:r>
              <a:rPr dirty="0" sz="1400" spc="-5">
                <a:latin typeface="Times New Roman"/>
                <a:cs typeface="Times New Roman"/>
              </a:rPr>
              <a:t>corresponds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maximum positive input voltage. When the input is zero then there 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ones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zeros in the midpoints. For the negative 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signal,  </a:t>
            </a:r>
            <a:r>
              <a:rPr dirty="0" sz="1400" spc="-5">
                <a:latin typeface="Times New Roman"/>
                <a:cs typeface="Times New Roman"/>
              </a:rPr>
              <a:t>there are no </a:t>
            </a:r>
            <a:r>
              <a:rPr dirty="0" sz="1400" spc="-5" b="1" i="1">
                <a:latin typeface="Times New Roman"/>
                <a:cs typeface="Times New Roman"/>
              </a:rPr>
              <a:t>ones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spc="-5" b="1" i="1">
                <a:latin typeface="Times New Roman"/>
                <a:cs typeface="Times New Roman"/>
              </a:rPr>
              <a:t>zeros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interval. </a:t>
            </a:r>
            <a:r>
              <a:rPr dirty="0" sz="1400" spc="-5">
                <a:latin typeface="Times New Roman"/>
                <a:cs typeface="Times New Roman"/>
              </a:rPr>
              <a:t>The block </a:t>
            </a:r>
            <a:r>
              <a:rPr dirty="0" sz="1400">
                <a:latin typeface="Times New Roman"/>
                <a:cs typeface="Times New Roman"/>
              </a:rPr>
              <a:t>diagram 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4340" y="2364994"/>
            <a:ext cx="3187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SAR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0442" y="2025142"/>
            <a:ext cx="3295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3367" y="1325625"/>
            <a:ext cx="309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+4V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1717" y="2363469"/>
            <a:ext cx="340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+3.2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50514" y="197357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5">
                <a:moveTo>
                  <a:pt x="430530" y="343788"/>
                </a:moveTo>
                <a:lnTo>
                  <a:pt x="0" y="0"/>
                </a:lnTo>
                <a:lnTo>
                  <a:pt x="0" y="687704"/>
                </a:lnTo>
                <a:lnTo>
                  <a:pt x="430530" y="34378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07664" y="244284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60039" y="250316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71470" y="212978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82214" y="2508884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 h="0">
                <a:moveTo>
                  <a:pt x="3683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53664" y="2129789"/>
            <a:ext cx="187325" cy="5715"/>
          </a:xfrm>
          <a:custGeom>
            <a:avLst/>
            <a:gdLst/>
            <a:ahLst/>
            <a:cxnLst/>
            <a:rect l="l" t="t" r="r" b="b"/>
            <a:pathLst>
              <a:path w="187325" h="5714">
                <a:moveTo>
                  <a:pt x="187325" y="571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53664" y="1552574"/>
            <a:ext cx="5715" cy="577215"/>
          </a:xfrm>
          <a:custGeom>
            <a:avLst/>
            <a:gdLst/>
            <a:ahLst/>
            <a:cxnLst/>
            <a:rect l="l" t="t" r="r" b="b"/>
            <a:pathLst>
              <a:path w="5714" h="577214">
                <a:moveTo>
                  <a:pt x="0" y="577214"/>
                </a:moveTo>
                <a:lnTo>
                  <a:pt x="57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40964" y="1552892"/>
            <a:ext cx="1079500" cy="0"/>
          </a:xfrm>
          <a:custGeom>
            <a:avLst/>
            <a:gdLst/>
            <a:ahLst/>
            <a:cxnLst/>
            <a:rect l="l" t="t" r="r" b="b"/>
            <a:pathLst>
              <a:path w="1079500" h="0">
                <a:moveTo>
                  <a:pt x="0" y="0"/>
                </a:moveTo>
                <a:lnTo>
                  <a:pt x="1079500" y="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15702" y="1352549"/>
            <a:ext cx="1214755" cy="44958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algn="ctr" marL="6985">
              <a:lnSpc>
                <a:spcPct val="100000"/>
              </a:lnSpc>
              <a:spcBef>
                <a:spcPts val="405"/>
              </a:spcBef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15702" y="2135504"/>
            <a:ext cx="1109980" cy="7277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409"/>
              </a:spcBef>
            </a:pPr>
            <a:r>
              <a:rPr dirty="0" sz="1400" b="1">
                <a:latin typeface="Calibri"/>
                <a:cs typeface="Calibri"/>
              </a:rPr>
              <a:t>D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2 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1</a:t>
            </a:r>
            <a:r>
              <a:rPr dirty="0" baseline="40123" sz="1350" spc="-104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0</a:t>
            </a:r>
            <a:endParaRPr baseline="40123" sz="1350">
              <a:latin typeface="Calibri"/>
              <a:cs typeface="Calibri"/>
            </a:endParaRPr>
          </a:p>
          <a:p>
            <a:pPr marL="99695">
              <a:lnSpc>
                <a:spcPct val="100000"/>
              </a:lnSpc>
              <a:spcBef>
                <a:spcPts val="1285"/>
              </a:spcBef>
            </a:pPr>
            <a:r>
              <a:rPr dirty="0" sz="1400" b="1">
                <a:latin typeface="Calibri"/>
                <a:cs typeface="Calibri"/>
              </a:rPr>
              <a:t>C  1   0 </a:t>
            </a:r>
            <a:r>
              <a:rPr dirty="0" sz="1400" spc="19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62400" y="2863849"/>
            <a:ext cx="76200" cy="346710"/>
          </a:xfrm>
          <a:custGeom>
            <a:avLst/>
            <a:gdLst/>
            <a:ahLst/>
            <a:cxnLst/>
            <a:rect l="l" t="t" r="r" b="b"/>
            <a:pathLst>
              <a:path w="76200" h="346710">
                <a:moveTo>
                  <a:pt x="50800" y="63500"/>
                </a:moveTo>
                <a:lnTo>
                  <a:pt x="25400" y="63500"/>
                </a:lnTo>
                <a:lnTo>
                  <a:pt x="25400" y="346709"/>
                </a:lnTo>
                <a:lnTo>
                  <a:pt x="50800" y="346709"/>
                </a:lnTo>
                <a:lnTo>
                  <a:pt x="50800" y="63500"/>
                </a:lnTo>
                <a:close/>
              </a:path>
              <a:path w="76200" h="34671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671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015740" y="1784984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4">
                <a:moveTo>
                  <a:pt x="0" y="3600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96715" y="179450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4">
                <a:moveTo>
                  <a:pt x="0" y="3600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406265" y="177545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4">
                <a:moveTo>
                  <a:pt x="0" y="36004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25089" y="2724149"/>
            <a:ext cx="1085850" cy="635"/>
          </a:xfrm>
          <a:custGeom>
            <a:avLst/>
            <a:gdLst/>
            <a:ahLst/>
            <a:cxnLst/>
            <a:rect l="l" t="t" r="r" b="b"/>
            <a:pathLst>
              <a:path w="1085850" h="635">
                <a:moveTo>
                  <a:pt x="108585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44127" y="2672397"/>
            <a:ext cx="81280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34689" y="2327909"/>
            <a:ext cx="485775" cy="635"/>
          </a:xfrm>
          <a:custGeom>
            <a:avLst/>
            <a:gdLst/>
            <a:ahLst/>
            <a:cxnLst/>
            <a:rect l="l" t="t" r="r" b="b"/>
            <a:pathLst>
              <a:path w="485775" h="635">
                <a:moveTo>
                  <a:pt x="0" y="0"/>
                </a:moveTo>
                <a:lnTo>
                  <a:pt x="485775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61133" y="3069082"/>
            <a:ext cx="2272030" cy="41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9.a </a:t>
            </a:r>
            <a:r>
              <a:rPr dirty="0" sz="1400" spc="-5">
                <a:latin typeface="Calibri"/>
                <a:cs typeface="Calibri"/>
              </a:rPr>
              <a:t>case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one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520"/>
              </a:lnSpc>
            </a:pPr>
            <a:r>
              <a:rPr dirty="0" sz="1400" b="1">
                <a:latin typeface="Calibri"/>
                <a:cs typeface="Calibri"/>
              </a:rPr>
              <a:t>Re</a:t>
            </a:r>
            <a:r>
              <a:rPr dirty="0" sz="1400" spc="5" b="1">
                <a:latin typeface="Calibri"/>
                <a:cs typeface="Calibri"/>
              </a:rPr>
              <a:t>s</a:t>
            </a:r>
            <a:r>
              <a:rPr dirty="0" sz="1400" spc="-1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13757" y="4927218"/>
            <a:ext cx="3187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SAR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89858" y="4588890"/>
            <a:ext cx="3295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62782" y="3889374"/>
            <a:ext cx="309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+2V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61133" y="4925694"/>
            <a:ext cx="340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+3.2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749550" y="453643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30" h="687704">
                <a:moveTo>
                  <a:pt x="430530" y="343916"/>
                </a:moveTo>
                <a:lnTo>
                  <a:pt x="0" y="0"/>
                </a:lnTo>
                <a:lnTo>
                  <a:pt x="0" y="687705"/>
                </a:lnTo>
                <a:lnTo>
                  <a:pt x="430530" y="34391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06700" y="500570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59075" y="506602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70504" y="46926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381250" y="5071744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 h="0">
                <a:moveTo>
                  <a:pt x="3683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552700" y="4692649"/>
            <a:ext cx="187325" cy="5715"/>
          </a:xfrm>
          <a:custGeom>
            <a:avLst/>
            <a:gdLst/>
            <a:ahLst/>
            <a:cxnLst/>
            <a:rect l="l" t="t" r="r" b="b"/>
            <a:pathLst>
              <a:path w="187325" h="5714">
                <a:moveTo>
                  <a:pt x="187325" y="57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552700" y="4115434"/>
            <a:ext cx="5715" cy="577215"/>
          </a:xfrm>
          <a:custGeom>
            <a:avLst/>
            <a:gdLst/>
            <a:ahLst/>
            <a:cxnLst/>
            <a:rect l="l" t="t" r="r" b="b"/>
            <a:pathLst>
              <a:path w="5714" h="577214">
                <a:moveTo>
                  <a:pt x="0" y="577214"/>
                </a:moveTo>
                <a:lnTo>
                  <a:pt x="571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540000" y="4115752"/>
            <a:ext cx="1079500" cy="0"/>
          </a:xfrm>
          <a:custGeom>
            <a:avLst/>
            <a:gdLst/>
            <a:ahLst/>
            <a:cxnLst/>
            <a:rect l="l" t="t" r="r" b="b"/>
            <a:pathLst>
              <a:path w="1079500" h="0">
                <a:moveTo>
                  <a:pt x="0" y="0"/>
                </a:moveTo>
                <a:lnTo>
                  <a:pt x="1079500" y="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614737" y="3915409"/>
            <a:ext cx="1214755" cy="44958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400"/>
              </a:spcBef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14737" y="4698364"/>
            <a:ext cx="1109980" cy="7277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405"/>
              </a:spcBef>
            </a:pPr>
            <a:r>
              <a:rPr dirty="0" sz="1400" b="1">
                <a:latin typeface="Calibri"/>
                <a:cs typeface="Calibri"/>
              </a:rPr>
              <a:t>D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2 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1</a:t>
            </a:r>
            <a:r>
              <a:rPr dirty="0" baseline="40123" sz="1350" spc="-104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0</a:t>
            </a:r>
            <a:endParaRPr baseline="40123" sz="1350">
              <a:latin typeface="Calibri"/>
              <a:cs typeface="Calibri"/>
            </a:endParaRPr>
          </a:p>
          <a:p>
            <a:pPr marL="99695">
              <a:lnSpc>
                <a:spcPct val="100000"/>
              </a:lnSpc>
              <a:spcBef>
                <a:spcPts val="1285"/>
              </a:spcBef>
            </a:pPr>
            <a:r>
              <a:rPr dirty="0" sz="1400" b="1">
                <a:latin typeface="Calibri"/>
                <a:cs typeface="Calibri"/>
              </a:rPr>
              <a:t>C  0   1 </a:t>
            </a:r>
            <a:r>
              <a:rPr dirty="0" sz="1400" spc="19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861434" y="5426709"/>
            <a:ext cx="76200" cy="346710"/>
          </a:xfrm>
          <a:custGeom>
            <a:avLst/>
            <a:gdLst/>
            <a:ahLst/>
            <a:cxnLst/>
            <a:rect l="l" t="t" r="r" b="b"/>
            <a:pathLst>
              <a:path w="76200" h="346710">
                <a:moveTo>
                  <a:pt x="50800" y="63500"/>
                </a:moveTo>
                <a:lnTo>
                  <a:pt x="25400" y="63500"/>
                </a:lnTo>
                <a:lnTo>
                  <a:pt x="25400" y="346710"/>
                </a:lnTo>
                <a:lnTo>
                  <a:pt x="50800" y="346710"/>
                </a:lnTo>
                <a:lnTo>
                  <a:pt x="50800" y="63500"/>
                </a:lnTo>
                <a:close/>
              </a:path>
              <a:path w="76200" h="34671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671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14775" y="4347844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95750" y="435736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05300" y="433831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24125" y="5287009"/>
            <a:ext cx="1085850" cy="635"/>
          </a:xfrm>
          <a:custGeom>
            <a:avLst/>
            <a:gdLst/>
            <a:ahLst/>
            <a:cxnLst/>
            <a:rect l="l" t="t" r="r" b="b"/>
            <a:pathLst>
              <a:path w="1085850" h="635">
                <a:moveTo>
                  <a:pt x="108585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43162" y="5235257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133725" y="4890769"/>
            <a:ext cx="485775" cy="635"/>
          </a:xfrm>
          <a:custGeom>
            <a:avLst/>
            <a:gdLst/>
            <a:ahLst/>
            <a:cxnLst/>
            <a:rect l="l" t="t" r="r" b="b"/>
            <a:pathLst>
              <a:path w="485775" h="635">
                <a:moveTo>
                  <a:pt x="0" y="0"/>
                </a:moveTo>
                <a:lnTo>
                  <a:pt x="48577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2154682" y="5622162"/>
            <a:ext cx="1938655" cy="4210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55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9.b </a:t>
            </a:r>
            <a:r>
              <a:rPr dirty="0" sz="1400" spc="-5">
                <a:latin typeface="Calibri"/>
                <a:cs typeface="Calibri"/>
              </a:rPr>
              <a:t>case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two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555"/>
              </a:lnSpc>
            </a:pPr>
            <a:r>
              <a:rPr dirty="0" sz="1400" b="1">
                <a:latin typeface="Calibri"/>
                <a:cs typeface="Calibri"/>
              </a:rPr>
              <a:t>Keep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77309" y="7981568"/>
            <a:ext cx="398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Keep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96890" y="7105268"/>
            <a:ext cx="3187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SAR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71340" y="6766941"/>
            <a:ext cx="3295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645789" y="6067424"/>
            <a:ext cx="309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+3V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42742" y="7103744"/>
            <a:ext cx="340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+3.2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431540" y="6714490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430530" y="343916"/>
                </a:moveTo>
                <a:lnTo>
                  <a:pt x="0" y="0"/>
                </a:lnTo>
                <a:lnTo>
                  <a:pt x="0" y="687705"/>
                </a:lnTo>
                <a:lnTo>
                  <a:pt x="430530" y="34391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88690" y="718375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441065" y="724407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452495" y="6870700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063239" y="7249794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 h="0">
                <a:moveTo>
                  <a:pt x="3683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234689" y="6870700"/>
            <a:ext cx="187325" cy="5715"/>
          </a:xfrm>
          <a:custGeom>
            <a:avLst/>
            <a:gdLst/>
            <a:ahLst/>
            <a:cxnLst/>
            <a:rect l="l" t="t" r="r" b="b"/>
            <a:pathLst>
              <a:path w="187325" h="5715">
                <a:moveTo>
                  <a:pt x="187325" y="571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234689" y="6293484"/>
            <a:ext cx="5715" cy="577215"/>
          </a:xfrm>
          <a:custGeom>
            <a:avLst/>
            <a:gdLst/>
            <a:ahLst/>
            <a:cxnLst/>
            <a:rect l="l" t="t" r="r" b="b"/>
            <a:pathLst>
              <a:path w="5714" h="577215">
                <a:moveTo>
                  <a:pt x="0" y="577214"/>
                </a:moveTo>
                <a:lnTo>
                  <a:pt x="57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221989" y="6293802"/>
            <a:ext cx="1079500" cy="0"/>
          </a:xfrm>
          <a:custGeom>
            <a:avLst/>
            <a:gdLst/>
            <a:ahLst/>
            <a:cxnLst/>
            <a:rect l="l" t="t" r="r" b="b"/>
            <a:pathLst>
              <a:path w="1079500" h="0">
                <a:moveTo>
                  <a:pt x="0" y="0"/>
                </a:moveTo>
                <a:lnTo>
                  <a:pt x="1079500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4296727" y="6093459"/>
            <a:ext cx="1214755" cy="44958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2704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414"/>
              </a:spcBef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96727" y="6876415"/>
            <a:ext cx="1109980" cy="7277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405"/>
              </a:spcBef>
            </a:pPr>
            <a:r>
              <a:rPr dirty="0" sz="1400" b="1">
                <a:latin typeface="Calibri"/>
                <a:cs typeface="Calibri"/>
              </a:rPr>
              <a:t>D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2 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1</a:t>
            </a:r>
            <a:r>
              <a:rPr dirty="0" baseline="40123" sz="1350" spc="-104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0</a:t>
            </a:r>
            <a:endParaRPr baseline="40123" sz="1350">
              <a:latin typeface="Calibri"/>
              <a:cs typeface="Calibri"/>
            </a:endParaRPr>
          </a:p>
          <a:p>
            <a:pPr marL="100330">
              <a:lnSpc>
                <a:spcPct val="100000"/>
              </a:lnSpc>
              <a:spcBef>
                <a:spcPts val="1295"/>
              </a:spcBef>
            </a:pPr>
            <a:r>
              <a:rPr dirty="0" sz="1400" b="1">
                <a:latin typeface="Calibri"/>
                <a:cs typeface="Calibri"/>
              </a:rPr>
              <a:t>C  0   1 </a:t>
            </a:r>
            <a:r>
              <a:rPr dirty="0" sz="1400" spc="19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543425" y="7604759"/>
            <a:ext cx="76200" cy="346710"/>
          </a:xfrm>
          <a:custGeom>
            <a:avLst/>
            <a:gdLst/>
            <a:ahLst/>
            <a:cxnLst/>
            <a:rect l="l" t="t" r="r" b="b"/>
            <a:pathLst>
              <a:path w="76200" h="346709">
                <a:moveTo>
                  <a:pt x="50800" y="63500"/>
                </a:moveTo>
                <a:lnTo>
                  <a:pt x="25400" y="63500"/>
                </a:lnTo>
                <a:lnTo>
                  <a:pt x="25400" y="346710"/>
                </a:lnTo>
                <a:lnTo>
                  <a:pt x="50800" y="346710"/>
                </a:lnTo>
                <a:lnTo>
                  <a:pt x="50800" y="63500"/>
                </a:lnTo>
                <a:close/>
              </a:path>
              <a:path w="76200" h="346709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6709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596765" y="6525894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777740" y="653541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987290" y="6516369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206114" y="7465059"/>
            <a:ext cx="1085850" cy="635"/>
          </a:xfrm>
          <a:custGeom>
            <a:avLst/>
            <a:gdLst/>
            <a:ahLst/>
            <a:cxnLst/>
            <a:rect l="l" t="t" r="r" b="b"/>
            <a:pathLst>
              <a:path w="1085850" h="634">
                <a:moveTo>
                  <a:pt x="108585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125152" y="7413307"/>
            <a:ext cx="81280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815715" y="7068819"/>
            <a:ext cx="485775" cy="635"/>
          </a:xfrm>
          <a:custGeom>
            <a:avLst/>
            <a:gdLst/>
            <a:ahLst/>
            <a:cxnLst/>
            <a:rect l="l" t="t" r="r" b="b"/>
            <a:pathLst>
              <a:path w="485775" h="634">
                <a:moveTo>
                  <a:pt x="0" y="0"/>
                </a:moveTo>
                <a:lnTo>
                  <a:pt x="485775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305813" y="7611847"/>
            <a:ext cx="2506345" cy="671830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45870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9.c </a:t>
            </a:r>
            <a:r>
              <a:rPr dirty="0" sz="1400" spc="-5">
                <a:latin typeface="Calibri"/>
                <a:cs typeface="Calibri"/>
              </a:rPr>
              <a:t>case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three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b="1">
                <a:latin typeface="Times New Roman"/>
                <a:cs typeface="Times New Roman"/>
              </a:rPr>
              <a:t>7. </a:t>
            </a:r>
            <a:r>
              <a:rPr dirty="0" sz="1400" spc="-5" b="1">
                <a:latin typeface="Times New Roman"/>
                <a:cs typeface="Times New Roman"/>
              </a:rPr>
              <a:t>Sigma-Delta A/D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3621"/>
            <a:ext cx="5304790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sigma-delta </a:t>
            </a:r>
            <a:r>
              <a:rPr dirty="0" sz="1400" spc="-5" b="1" i="1">
                <a:latin typeface="Times New Roman"/>
                <a:cs typeface="Times New Roman"/>
              </a:rPr>
              <a:t>ADC </a:t>
            </a:r>
            <a:r>
              <a:rPr dirty="0" sz="1400" spc="-5">
                <a:latin typeface="Times New Roman"/>
                <a:cs typeface="Times New Roman"/>
              </a:rPr>
              <a:t>is given in Figure </a:t>
            </a:r>
            <a:r>
              <a:rPr dirty="0" sz="1400">
                <a:latin typeface="Times New Roman"/>
                <a:cs typeface="Times New Roman"/>
              </a:rPr>
              <a:t>10,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 spc="-10">
                <a:latin typeface="Times New Roman"/>
                <a:cs typeface="Times New Roman"/>
              </a:rPr>
              <a:t>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Ʃ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-5" b="1" i="1">
                <a:latin typeface="Times New Roman"/>
                <a:cs typeface="Times New Roman"/>
              </a:rPr>
              <a:t>DAC</a:t>
            </a:r>
            <a:r>
              <a:rPr dirty="0" sz="1400" spc="-5">
                <a:latin typeface="Times New Roman"/>
                <a:cs typeface="Times New Roman"/>
              </a:rPr>
              <a:t>,  integrator, </a:t>
            </a:r>
            <a:r>
              <a:rPr dirty="0" sz="1400" spc="-5" b="1" i="1">
                <a:latin typeface="Times New Roman"/>
                <a:cs typeface="Times New Roman"/>
              </a:rPr>
              <a:t>1-bit </a:t>
            </a:r>
            <a:r>
              <a:rPr dirty="0" sz="1400" spc="-5">
                <a:latin typeface="Times New Roman"/>
                <a:cs typeface="Times New Roman"/>
              </a:rPr>
              <a:t>quantize, </a:t>
            </a:r>
            <a:r>
              <a:rPr dirty="0" sz="1400" spc="-5" b="1" i="1">
                <a:latin typeface="Times New Roman"/>
                <a:cs typeface="Times New Roman"/>
              </a:rPr>
              <a:t>n-bit </a:t>
            </a:r>
            <a:r>
              <a:rPr dirty="0" sz="1400" spc="-5">
                <a:latin typeface="Times New Roman"/>
                <a:cs typeface="Times New Roman"/>
              </a:rPr>
              <a:t>counter, and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latch.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2730" y="623760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22730" y="644334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22730" y="6851650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70152" y="7812913"/>
          <a:ext cx="4759325" cy="218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965"/>
                <a:gridCol w="362584"/>
                <a:gridCol w="362585"/>
                <a:gridCol w="381000"/>
                <a:gridCol w="269875"/>
                <a:gridCol w="363219"/>
                <a:gridCol w="363219"/>
                <a:gridCol w="363220"/>
                <a:gridCol w="363220"/>
                <a:gridCol w="363854"/>
                <a:gridCol w="442595"/>
              </a:tblGrid>
              <a:tr h="211836"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Analog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input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1.7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3.5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2.6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6.6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4.5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070152" y="9533838"/>
          <a:ext cx="5425440" cy="218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5550"/>
                <a:gridCol w="536575"/>
                <a:gridCol w="448310"/>
                <a:gridCol w="450214"/>
                <a:gridCol w="450214"/>
                <a:gridCol w="407670"/>
                <a:gridCol w="474979"/>
                <a:gridCol w="476885"/>
                <a:gridCol w="476250"/>
                <a:gridCol w="474979"/>
              </a:tblGrid>
              <a:tr h="211836"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Analog</a:t>
                      </a:r>
                      <a:r>
                        <a:rPr dirty="0" sz="1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input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1.7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3.5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5.3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2.6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6.6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6.3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4.5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333500" y="9034779"/>
            <a:ext cx="5581650" cy="285750"/>
          </a:xfrm>
          <a:custGeom>
            <a:avLst/>
            <a:gdLst/>
            <a:ahLst/>
            <a:cxnLst/>
            <a:rect l="l" t="t" r="r" b="b"/>
            <a:pathLst>
              <a:path w="5581650" h="285750">
                <a:moveTo>
                  <a:pt x="0" y="285749"/>
                </a:moveTo>
                <a:lnTo>
                  <a:pt x="5581650" y="285749"/>
                </a:lnTo>
                <a:lnTo>
                  <a:pt x="5581650" y="0"/>
                </a:lnTo>
                <a:lnTo>
                  <a:pt x="0" y="0"/>
                </a:lnTo>
                <a:lnTo>
                  <a:pt x="0" y="285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8945777"/>
            <a:ext cx="5406390" cy="56197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39725">
              <a:lnSpc>
                <a:spcPct val="100000"/>
              </a:lnSpc>
              <a:spcBef>
                <a:spcPts val="530"/>
              </a:spcBef>
              <a:tabLst>
                <a:tab pos="991235" algn="l"/>
                <a:tab pos="1642745" algn="l"/>
                <a:tab pos="2413635" algn="l"/>
                <a:tab pos="3025775" algn="l"/>
                <a:tab pos="3837940" algn="l"/>
                <a:tab pos="4569460" algn="l"/>
                <a:tab pos="5302885" algn="l"/>
              </a:tabLst>
            </a:pPr>
            <a:r>
              <a:rPr dirty="0" sz="140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6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 spc="-10">
                <a:latin typeface="Times New Roman"/>
                <a:cs typeface="Times New Roman"/>
              </a:rPr>
              <a:t>mean </a:t>
            </a:r>
            <a:r>
              <a:rPr dirty="0" sz="1400" spc="-5">
                <a:latin typeface="Times New Roman"/>
                <a:cs typeface="Times New Roman"/>
              </a:rPr>
              <a:t>that the output codes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0625" y="8682354"/>
            <a:ext cx="5753100" cy="352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350"/>
              </a:spcBef>
              <a:tabLst>
                <a:tab pos="586740" algn="l"/>
                <a:tab pos="1207770" algn="l"/>
                <a:tab pos="1868805" algn="l"/>
                <a:tab pos="2621280" algn="l"/>
                <a:tab pos="3281679" algn="l"/>
                <a:tab pos="4039235" algn="l"/>
                <a:tab pos="4789805" algn="l"/>
                <a:tab pos="5539740" algn="l"/>
              </a:tabLst>
            </a:pPr>
            <a:r>
              <a:rPr dirty="0" sz="1400">
                <a:latin typeface="Calibri"/>
                <a:cs typeface="Calibri"/>
              </a:rPr>
              <a:t>0	</a:t>
            </a:r>
            <a:r>
              <a:rPr dirty="0" sz="1400" spc="-5">
                <a:latin typeface="Calibri"/>
                <a:cs typeface="Calibri"/>
              </a:rPr>
              <a:t>V/8	V/4	3V/8	V/2	</a:t>
            </a:r>
            <a:r>
              <a:rPr dirty="0" sz="1400">
                <a:latin typeface="Calibri"/>
                <a:cs typeface="Calibri"/>
              </a:rPr>
              <a:t>5V/8	</a:t>
            </a:r>
            <a:r>
              <a:rPr dirty="0" sz="1400" spc="-5">
                <a:latin typeface="Calibri"/>
                <a:cs typeface="Calibri"/>
              </a:rPr>
              <a:t>3V/4	7V/8	</a:t>
            </a:r>
            <a:r>
              <a:rPr dirty="0" sz="1400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12875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1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1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1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1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879975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0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0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0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0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51225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0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0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0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0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98750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1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1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1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1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70100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1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1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1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1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356350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0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0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0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0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41975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0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0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0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0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089400" y="8806179"/>
            <a:ext cx="301625" cy="76200"/>
          </a:xfrm>
          <a:custGeom>
            <a:avLst/>
            <a:gdLst/>
            <a:ahLst/>
            <a:cxnLst/>
            <a:rect l="l" t="t" r="r" b="b"/>
            <a:pathLst>
              <a:path w="301625" h="76200">
                <a:moveTo>
                  <a:pt x="225425" y="0"/>
                </a:moveTo>
                <a:lnTo>
                  <a:pt x="225425" y="76199"/>
                </a:lnTo>
                <a:lnTo>
                  <a:pt x="288925" y="44449"/>
                </a:lnTo>
                <a:lnTo>
                  <a:pt x="241680" y="44449"/>
                </a:lnTo>
                <a:lnTo>
                  <a:pt x="244475" y="41655"/>
                </a:lnTo>
                <a:lnTo>
                  <a:pt x="244475" y="34543"/>
                </a:lnTo>
                <a:lnTo>
                  <a:pt x="241680" y="31749"/>
                </a:lnTo>
                <a:lnTo>
                  <a:pt x="288925" y="31749"/>
                </a:lnTo>
                <a:lnTo>
                  <a:pt x="225425" y="0"/>
                </a:lnTo>
                <a:close/>
              </a:path>
              <a:path w="301625" h="76200">
                <a:moveTo>
                  <a:pt x="2254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225425" y="44449"/>
                </a:lnTo>
                <a:lnTo>
                  <a:pt x="225425" y="31749"/>
                </a:lnTo>
                <a:close/>
              </a:path>
              <a:path w="301625" h="76200">
                <a:moveTo>
                  <a:pt x="288925" y="31749"/>
                </a:moveTo>
                <a:lnTo>
                  <a:pt x="241680" y="31749"/>
                </a:lnTo>
                <a:lnTo>
                  <a:pt x="244475" y="34543"/>
                </a:lnTo>
                <a:lnTo>
                  <a:pt x="244475" y="41655"/>
                </a:lnTo>
                <a:lnTo>
                  <a:pt x="241680" y="44449"/>
                </a:lnTo>
                <a:lnTo>
                  <a:pt x="288925" y="44449"/>
                </a:lnTo>
                <a:lnTo>
                  <a:pt x="301625" y="38099"/>
                </a:lnTo>
                <a:lnTo>
                  <a:pt x="2889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562475" y="2249804"/>
            <a:ext cx="1047750" cy="54292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9055">
              <a:lnSpc>
                <a:spcPts val="1515"/>
              </a:lnSpc>
            </a:pPr>
            <a:r>
              <a:rPr dirty="0" sz="1400" spc="-5">
                <a:latin typeface="Calibri"/>
                <a:cs typeface="Calibri"/>
              </a:rPr>
              <a:t>quantizer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7952" y="2156815"/>
            <a:ext cx="97218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3050" marR="5080" indent="-260985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8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input  signal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152650" y="1735454"/>
            <a:ext cx="1162050" cy="552450"/>
          </a:xfrm>
          <a:custGeom>
            <a:avLst/>
            <a:gdLst/>
            <a:ahLst/>
            <a:cxnLst/>
            <a:rect l="l" t="t" r="r" b="b"/>
            <a:pathLst>
              <a:path w="1162050" h="552450">
                <a:moveTo>
                  <a:pt x="0" y="552450"/>
                </a:moveTo>
                <a:lnTo>
                  <a:pt x="1162050" y="552450"/>
                </a:lnTo>
                <a:lnTo>
                  <a:pt x="1162050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374519" y="1727047"/>
            <a:ext cx="72009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3195" marR="5080" indent="-151130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Sum</a:t>
            </a:r>
            <a:r>
              <a:rPr dirty="0" sz="1400" spc="-10" b="1">
                <a:latin typeface="Calibri"/>
                <a:cs typeface="Calibri"/>
              </a:rPr>
              <a:t>m</a:t>
            </a:r>
            <a:r>
              <a:rPr dirty="0" sz="1400" b="1">
                <a:latin typeface="Calibri"/>
                <a:cs typeface="Calibri"/>
              </a:rPr>
              <a:t>ing  </a:t>
            </a:r>
            <a:r>
              <a:rPr dirty="0" sz="1400" spc="-5" b="1">
                <a:latin typeface="Calibri"/>
                <a:cs typeface="Calibri"/>
              </a:rPr>
              <a:t>point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40958" y="2117191"/>
            <a:ext cx="78803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1605" marR="5080" indent="-129539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Qua</a:t>
            </a:r>
            <a:r>
              <a:rPr dirty="0" sz="1400" spc="-10" b="1">
                <a:latin typeface="Calibri"/>
                <a:cs typeface="Calibri"/>
              </a:rPr>
              <a:t>n</a:t>
            </a:r>
            <a:r>
              <a:rPr dirty="0" sz="1400" b="1">
                <a:latin typeface="Calibri"/>
                <a:cs typeface="Calibri"/>
              </a:rPr>
              <a:t>t</a:t>
            </a:r>
            <a:r>
              <a:rPr dirty="0" sz="1400" spc="-10" b="1">
                <a:latin typeface="Calibri"/>
                <a:cs typeface="Calibri"/>
              </a:rPr>
              <a:t>i</a:t>
            </a:r>
            <a:r>
              <a:rPr dirty="0" sz="1400" spc="5" b="1">
                <a:latin typeface="Calibri"/>
                <a:cs typeface="Calibri"/>
              </a:rPr>
              <a:t>z</a:t>
            </a:r>
            <a:r>
              <a:rPr dirty="0" sz="1400" spc="-5" b="1">
                <a:latin typeface="Calibri"/>
                <a:cs typeface="Calibri"/>
              </a:rPr>
              <a:t>ed  </a:t>
            </a:r>
            <a:r>
              <a:rPr dirty="0" sz="1400" spc="-5" b="1">
                <a:latin typeface="Calibri"/>
                <a:cs typeface="Calibri"/>
              </a:rPr>
              <a:t>output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09925" y="3908424"/>
            <a:ext cx="819150" cy="134175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09"/>
              </a:spcBef>
            </a:pPr>
            <a:r>
              <a:rPr dirty="0" sz="1400" spc="-5">
                <a:latin typeface="Calibri"/>
                <a:cs typeface="Calibri"/>
              </a:rPr>
              <a:t>n-bit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7675" y="3908424"/>
            <a:ext cx="695325" cy="134175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marL="153670">
              <a:lnSpc>
                <a:spcPct val="100000"/>
              </a:lnSpc>
              <a:spcBef>
                <a:spcPts val="395"/>
              </a:spcBef>
            </a:pPr>
            <a:r>
              <a:rPr dirty="0" sz="1400" spc="-5">
                <a:latin typeface="Calibri"/>
                <a:cs typeface="Calibri"/>
              </a:rPr>
              <a:t>Latch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38091" y="4075429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47616" y="4218304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47616" y="4352924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28566" y="5066029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24325" y="4431029"/>
            <a:ext cx="635" cy="638175"/>
          </a:xfrm>
          <a:custGeom>
            <a:avLst/>
            <a:gdLst/>
            <a:ahLst/>
            <a:cxnLst/>
            <a:rect l="l" t="t" r="r" b="b"/>
            <a:pathLst>
              <a:path w="635" h="638175">
                <a:moveTo>
                  <a:pt x="0" y="0"/>
                </a:moveTo>
                <a:lnTo>
                  <a:pt x="635" y="638175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962016" y="4046854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971541" y="4189729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971541" y="4324349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952491" y="5037454"/>
            <a:ext cx="229108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48250" y="4402454"/>
            <a:ext cx="0" cy="638175"/>
          </a:xfrm>
          <a:custGeom>
            <a:avLst/>
            <a:gdLst/>
            <a:ahLst/>
            <a:cxnLst/>
            <a:rect l="l" t="t" r="r" b="b"/>
            <a:pathLst>
              <a:path w="0" h="638175">
                <a:moveTo>
                  <a:pt x="0" y="0"/>
                </a:moveTo>
                <a:lnTo>
                  <a:pt x="0" y="638175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420105" y="4213072"/>
            <a:ext cx="89535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 marR="5080" indent="-182880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Binary</a:t>
            </a:r>
            <a:r>
              <a:rPr dirty="0" sz="1400" spc="-9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code  output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48025" y="2345054"/>
            <a:ext cx="971550" cy="33337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105410">
              <a:lnSpc>
                <a:spcPct val="100000"/>
              </a:lnSpc>
              <a:spcBef>
                <a:spcPts val="405"/>
              </a:spcBef>
            </a:pPr>
            <a:r>
              <a:rPr dirty="0" sz="1400" spc="-5">
                <a:latin typeface="Calibri"/>
                <a:cs typeface="Calibri"/>
              </a:rPr>
              <a:t>Integrator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48100" y="3173729"/>
            <a:ext cx="1047750" cy="33337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dirty="0" sz="1400" spc="-5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66975" y="2249804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4" h="467994">
                <a:moveTo>
                  <a:pt x="233933" y="0"/>
                </a:moveTo>
                <a:lnTo>
                  <a:pt x="186799" y="4754"/>
                </a:lnTo>
                <a:lnTo>
                  <a:pt x="142892" y="18391"/>
                </a:lnTo>
                <a:lnTo>
                  <a:pt x="103156" y="39969"/>
                </a:lnTo>
                <a:lnTo>
                  <a:pt x="68532" y="68548"/>
                </a:lnTo>
                <a:lnTo>
                  <a:pt x="39962" y="103187"/>
                </a:lnTo>
                <a:lnTo>
                  <a:pt x="18389" y="142946"/>
                </a:lnTo>
                <a:lnTo>
                  <a:pt x="4754" y="186884"/>
                </a:lnTo>
                <a:lnTo>
                  <a:pt x="0" y="234060"/>
                </a:lnTo>
                <a:lnTo>
                  <a:pt x="4754" y="281195"/>
                </a:lnTo>
                <a:lnTo>
                  <a:pt x="18389" y="325102"/>
                </a:lnTo>
                <a:lnTo>
                  <a:pt x="39962" y="364838"/>
                </a:lnTo>
                <a:lnTo>
                  <a:pt x="68532" y="399462"/>
                </a:lnTo>
                <a:lnTo>
                  <a:pt x="103156" y="428032"/>
                </a:lnTo>
                <a:lnTo>
                  <a:pt x="142892" y="449605"/>
                </a:lnTo>
                <a:lnTo>
                  <a:pt x="186799" y="463240"/>
                </a:lnTo>
                <a:lnTo>
                  <a:pt x="233933" y="467995"/>
                </a:lnTo>
                <a:lnTo>
                  <a:pt x="281110" y="463240"/>
                </a:lnTo>
                <a:lnTo>
                  <a:pt x="325048" y="449605"/>
                </a:lnTo>
                <a:lnTo>
                  <a:pt x="364807" y="428032"/>
                </a:lnTo>
                <a:lnTo>
                  <a:pt x="399446" y="399462"/>
                </a:lnTo>
                <a:lnTo>
                  <a:pt x="428025" y="364838"/>
                </a:lnTo>
                <a:lnTo>
                  <a:pt x="449603" y="325102"/>
                </a:lnTo>
                <a:lnTo>
                  <a:pt x="463240" y="281195"/>
                </a:lnTo>
                <a:lnTo>
                  <a:pt x="467994" y="234060"/>
                </a:lnTo>
                <a:lnTo>
                  <a:pt x="463240" y="186884"/>
                </a:lnTo>
                <a:lnTo>
                  <a:pt x="449603" y="142946"/>
                </a:lnTo>
                <a:lnTo>
                  <a:pt x="428025" y="103187"/>
                </a:lnTo>
                <a:lnTo>
                  <a:pt x="399446" y="68548"/>
                </a:lnTo>
                <a:lnTo>
                  <a:pt x="364807" y="39969"/>
                </a:lnTo>
                <a:lnTo>
                  <a:pt x="325048" y="18391"/>
                </a:lnTo>
                <a:lnTo>
                  <a:pt x="281110" y="4754"/>
                </a:lnTo>
                <a:lnTo>
                  <a:pt x="2339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466975" y="2249804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4" h="467994">
                <a:moveTo>
                  <a:pt x="233933" y="0"/>
                </a:moveTo>
                <a:lnTo>
                  <a:pt x="186799" y="4754"/>
                </a:lnTo>
                <a:lnTo>
                  <a:pt x="142892" y="18391"/>
                </a:lnTo>
                <a:lnTo>
                  <a:pt x="103156" y="39969"/>
                </a:lnTo>
                <a:lnTo>
                  <a:pt x="68532" y="68548"/>
                </a:lnTo>
                <a:lnTo>
                  <a:pt x="39962" y="103187"/>
                </a:lnTo>
                <a:lnTo>
                  <a:pt x="18389" y="142946"/>
                </a:lnTo>
                <a:lnTo>
                  <a:pt x="4754" y="186884"/>
                </a:lnTo>
                <a:lnTo>
                  <a:pt x="0" y="234060"/>
                </a:lnTo>
                <a:lnTo>
                  <a:pt x="4754" y="281195"/>
                </a:lnTo>
                <a:lnTo>
                  <a:pt x="18389" y="325102"/>
                </a:lnTo>
                <a:lnTo>
                  <a:pt x="39962" y="364838"/>
                </a:lnTo>
                <a:lnTo>
                  <a:pt x="68532" y="399462"/>
                </a:lnTo>
                <a:lnTo>
                  <a:pt x="103156" y="428032"/>
                </a:lnTo>
                <a:lnTo>
                  <a:pt x="142892" y="449605"/>
                </a:lnTo>
                <a:lnTo>
                  <a:pt x="186799" y="463240"/>
                </a:lnTo>
                <a:lnTo>
                  <a:pt x="233933" y="467995"/>
                </a:lnTo>
                <a:lnTo>
                  <a:pt x="281110" y="463240"/>
                </a:lnTo>
                <a:lnTo>
                  <a:pt x="325048" y="449605"/>
                </a:lnTo>
                <a:lnTo>
                  <a:pt x="364807" y="428032"/>
                </a:lnTo>
                <a:lnTo>
                  <a:pt x="399446" y="399462"/>
                </a:lnTo>
                <a:lnTo>
                  <a:pt x="428025" y="364838"/>
                </a:lnTo>
                <a:lnTo>
                  <a:pt x="449603" y="325102"/>
                </a:lnTo>
                <a:lnTo>
                  <a:pt x="463240" y="281195"/>
                </a:lnTo>
                <a:lnTo>
                  <a:pt x="467994" y="234060"/>
                </a:lnTo>
                <a:lnTo>
                  <a:pt x="463240" y="186884"/>
                </a:lnTo>
                <a:lnTo>
                  <a:pt x="449603" y="142946"/>
                </a:lnTo>
                <a:lnTo>
                  <a:pt x="428025" y="103187"/>
                </a:lnTo>
                <a:lnTo>
                  <a:pt x="399446" y="68548"/>
                </a:lnTo>
                <a:lnTo>
                  <a:pt x="364807" y="39969"/>
                </a:lnTo>
                <a:lnTo>
                  <a:pt x="325048" y="18391"/>
                </a:lnTo>
                <a:lnTo>
                  <a:pt x="281110" y="4754"/>
                </a:lnTo>
                <a:lnTo>
                  <a:pt x="233933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624454" y="2326894"/>
            <a:ext cx="18288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Ʃ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934970" y="2468879"/>
            <a:ext cx="313055" cy="76200"/>
          </a:xfrm>
          <a:custGeom>
            <a:avLst/>
            <a:gdLst/>
            <a:ahLst/>
            <a:cxnLst/>
            <a:rect l="l" t="t" r="r" b="b"/>
            <a:pathLst>
              <a:path w="313055" h="76200">
                <a:moveTo>
                  <a:pt x="236855" y="0"/>
                </a:moveTo>
                <a:lnTo>
                  <a:pt x="236855" y="76200"/>
                </a:lnTo>
                <a:lnTo>
                  <a:pt x="287655" y="50800"/>
                </a:lnTo>
                <a:lnTo>
                  <a:pt x="249555" y="50800"/>
                </a:lnTo>
                <a:lnTo>
                  <a:pt x="249555" y="25400"/>
                </a:lnTo>
                <a:lnTo>
                  <a:pt x="287655" y="25400"/>
                </a:lnTo>
                <a:lnTo>
                  <a:pt x="236855" y="0"/>
                </a:lnTo>
                <a:close/>
              </a:path>
              <a:path w="313055" h="76200">
                <a:moveTo>
                  <a:pt x="23685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236855" y="50800"/>
                </a:lnTo>
                <a:lnTo>
                  <a:pt x="236855" y="25400"/>
                </a:lnTo>
                <a:close/>
              </a:path>
              <a:path w="313055" h="76200">
                <a:moveTo>
                  <a:pt x="287655" y="25400"/>
                </a:moveTo>
                <a:lnTo>
                  <a:pt x="249555" y="25400"/>
                </a:lnTo>
                <a:lnTo>
                  <a:pt x="249555" y="50800"/>
                </a:lnTo>
                <a:lnTo>
                  <a:pt x="287655" y="50800"/>
                </a:lnTo>
                <a:lnTo>
                  <a:pt x="313055" y="38100"/>
                </a:lnTo>
                <a:lnTo>
                  <a:pt x="28765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220464" y="2495295"/>
            <a:ext cx="342265" cy="76200"/>
          </a:xfrm>
          <a:custGeom>
            <a:avLst/>
            <a:gdLst/>
            <a:ahLst/>
            <a:cxnLst/>
            <a:rect l="l" t="t" r="r" b="b"/>
            <a:pathLst>
              <a:path w="342264" h="76200">
                <a:moveTo>
                  <a:pt x="266953" y="0"/>
                </a:moveTo>
                <a:lnTo>
                  <a:pt x="266233" y="25428"/>
                </a:lnTo>
                <a:lnTo>
                  <a:pt x="278891" y="25781"/>
                </a:lnTo>
                <a:lnTo>
                  <a:pt x="278130" y="51181"/>
                </a:lnTo>
                <a:lnTo>
                  <a:pt x="265503" y="51181"/>
                </a:lnTo>
                <a:lnTo>
                  <a:pt x="264795" y="76200"/>
                </a:lnTo>
                <a:lnTo>
                  <a:pt x="318546" y="51181"/>
                </a:lnTo>
                <a:lnTo>
                  <a:pt x="278130" y="51181"/>
                </a:lnTo>
                <a:lnTo>
                  <a:pt x="265513" y="50829"/>
                </a:lnTo>
                <a:lnTo>
                  <a:pt x="319301" y="50829"/>
                </a:lnTo>
                <a:lnTo>
                  <a:pt x="342011" y="40259"/>
                </a:lnTo>
                <a:lnTo>
                  <a:pt x="266953" y="0"/>
                </a:lnTo>
                <a:close/>
              </a:path>
              <a:path w="342264" h="76200">
                <a:moveTo>
                  <a:pt x="266233" y="25428"/>
                </a:moveTo>
                <a:lnTo>
                  <a:pt x="265513" y="50829"/>
                </a:lnTo>
                <a:lnTo>
                  <a:pt x="278130" y="51181"/>
                </a:lnTo>
                <a:lnTo>
                  <a:pt x="278891" y="25781"/>
                </a:lnTo>
                <a:lnTo>
                  <a:pt x="266233" y="25428"/>
                </a:lnTo>
                <a:close/>
              </a:path>
              <a:path w="342264" h="76200">
                <a:moveTo>
                  <a:pt x="762" y="18034"/>
                </a:moveTo>
                <a:lnTo>
                  <a:pt x="0" y="43434"/>
                </a:lnTo>
                <a:lnTo>
                  <a:pt x="265513" y="50829"/>
                </a:lnTo>
                <a:lnTo>
                  <a:pt x="266233" y="25428"/>
                </a:lnTo>
                <a:lnTo>
                  <a:pt x="762" y="180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610225" y="2506979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 h="0">
                <a:moveTo>
                  <a:pt x="0" y="0"/>
                </a:moveTo>
                <a:lnTo>
                  <a:pt x="4000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86325" y="3307714"/>
            <a:ext cx="828675" cy="76200"/>
          </a:xfrm>
          <a:custGeom>
            <a:avLst/>
            <a:gdLst/>
            <a:ahLst/>
            <a:cxnLst/>
            <a:rect l="l" t="t" r="r" b="b"/>
            <a:pathLst>
              <a:path w="82867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389"/>
                </a:lnTo>
                <a:lnTo>
                  <a:pt x="76200" y="0"/>
                </a:lnTo>
                <a:close/>
              </a:path>
              <a:path w="828675" h="76200">
                <a:moveTo>
                  <a:pt x="76200" y="25389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789"/>
                </a:lnTo>
                <a:lnTo>
                  <a:pt x="76200" y="25389"/>
                </a:lnTo>
                <a:close/>
              </a:path>
              <a:path w="828675" h="76200">
                <a:moveTo>
                  <a:pt x="76200" y="50789"/>
                </a:moveTo>
                <a:lnTo>
                  <a:pt x="63500" y="50800"/>
                </a:lnTo>
                <a:lnTo>
                  <a:pt x="76200" y="50800"/>
                </a:lnTo>
                <a:close/>
              </a:path>
              <a:path w="828675" h="76200">
                <a:moveTo>
                  <a:pt x="828675" y="24765"/>
                </a:moveTo>
                <a:lnTo>
                  <a:pt x="76200" y="25389"/>
                </a:lnTo>
                <a:lnTo>
                  <a:pt x="76200" y="50789"/>
                </a:lnTo>
                <a:lnTo>
                  <a:pt x="828675" y="50165"/>
                </a:lnTo>
                <a:lnTo>
                  <a:pt x="828675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714365" y="2497454"/>
            <a:ext cx="635" cy="848360"/>
          </a:xfrm>
          <a:custGeom>
            <a:avLst/>
            <a:gdLst/>
            <a:ahLst/>
            <a:cxnLst/>
            <a:rect l="l" t="t" r="r" b="b"/>
            <a:pathLst>
              <a:path w="635" h="848360">
                <a:moveTo>
                  <a:pt x="0" y="0"/>
                </a:moveTo>
                <a:lnTo>
                  <a:pt x="635" y="8483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86050" y="3345179"/>
            <a:ext cx="1162050" cy="0"/>
          </a:xfrm>
          <a:custGeom>
            <a:avLst/>
            <a:gdLst/>
            <a:ahLst/>
            <a:cxnLst/>
            <a:rect l="l" t="t" r="r" b="b"/>
            <a:pathLst>
              <a:path w="1162050" h="0">
                <a:moveTo>
                  <a:pt x="11620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637917" y="2697479"/>
            <a:ext cx="76200" cy="638175"/>
          </a:xfrm>
          <a:custGeom>
            <a:avLst/>
            <a:gdLst/>
            <a:ahLst/>
            <a:cxnLst/>
            <a:rect l="l" t="t" r="r" b="b"/>
            <a:pathLst>
              <a:path w="76200" h="638175">
                <a:moveTo>
                  <a:pt x="50672" y="63500"/>
                </a:moveTo>
                <a:lnTo>
                  <a:pt x="25272" y="63500"/>
                </a:lnTo>
                <a:lnTo>
                  <a:pt x="25907" y="638175"/>
                </a:lnTo>
                <a:lnTo>
                  <a:pt x="51307" y="638175"/>
                </a:lnTo>
                <a:lnTo>
                  <a:pt x="50672" y="63500"/>
                </a:lnTo>
                <a:close/>
              </a:path>
              <a:path w="76200" h="638175">
                <a:moveTo>
                  <a:pt x="37972" y="0"/>
                </a:moveTo>
                <a:lnTo>
                  <a:pt x="0" y="76200"/>
                </a:lnTo>
                <a:lnTo>
                  <a:pt x="25287" y="76200"/>
                </a:lnTo>
                <a:lnTo>
                  <a:pt x="25272" y="63500"/>
                </a:lnTo>
                <a:lnTo>
                  <a:pt x="69828" y="63500"/>
                </a:lnTo>
                <a:lnTo>
                  <a:pt x="37972" y="0"/>
                </a:lnTo>
                <a:close/>
              </a:path>
              <a:path w="76200" h="638175">
                <a:moveTo>
                  <a:pt x="69828" y="63500"/>
                </a:moveTo>
                <a:lnTo>
                  <a:pt x="50672" y="63500"/>
                </a:lnTo>
                <a:lnTo>
                  <a:pt x="50687" y="76200"/>
                </a:lnTo>
                <a:lnTo>
                  <a:pt x="76200" y="76200"/>
                </a:lnTo>
                <a:lnTo>
                  <a:pt x="69828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152269" y="2457068"/>
            <a:ext cx="314960" cy="76200"/>
          </a:xfrm>
          <a:custGeom>
            <a:avLst/>
            <a:gdLst/>
            <a:ahLst/>
            <a:cxnLst/>
            <a:rect l="l" t="t" r="r" b="b"/>
            <a:pathLst>
              <a:path w="314960" h="76200">
                <a:moveTo>
                  <a:pt x="239649" y="0"/>
                </a:moveTo>
                <a:lnTo>
                  <a:pt x="238887" y="25395"/>
                </a:lnTo>
                <a:lnTo>
                  <a:pt x="251587" y="25781"/>
                </a:lnTo>
                <a:lnTo>
                  <a:pt x="250825" y="51181"/>
                </a:lnTo>
                <a:lnTo>
                  <a:pt x="238113" y="51181"/>
                </a:lnTo>
                <a:lnTo>
                  <a:pt x="237362" y="76200"/>
                </a:lnTo>
                <a:lnTo>
                  <a:pt x="291393" y="51181"/>
                </a:lnTo>
                <a:lnTo>
                  <a:pt x="250825" y="51181"/>
                </a:lnTo>
                <a:lnTo>
                  <a:pt x="238125" y="50795"/>
                </a:lnTo>
                <a:lnTo>
                  <a:pt x="292226" y="50795"/>
                </a:lnTo>
                <a:lnTo>
                  <a:pt x="314706" y="40386"/>
                </a:lnTo>
                <a:lnTo>
                  <a:pt x="239649" y="0"/>
                </a:lnTo>
                <a:close/>
              </a:path>
              <a:path w="314960" h="76200">
                <a:moveTo>
                  <a:pt x="238887" y="25395"/>
                </a:moveTo>
                <a:lnTo>
                  <a:pt x="238125" y="50795"/>
                </a:lnTo>
                <a:lnTo>
                  <a:pt x="250825" y="51181"/>
                </a:lnTo>
                <a:lnTo>
                  <a:pt x="251587" y="25781"/>
                </a:lnTo>
                <a:lnTo>
                  <a:pt x="238887" y="25395"/>
                </a:lnTo>
                <a:close/>
              </a:path>
              <a:path w="314960" h="76200">
                <a:moveTo>
                  <a:pt x="762" y="18161"/>
                </a:moveTo>
                <a:lnTo>
                  <a:pt x="0" y="43561"/>
                </a:lnTo>
                <a:lnTo>
                  <a:pt x="238125" y="50795"/>
                </a:lnTo>
                <a:lnTo>
                  <a:pt x="238887" y="25395"/>
                </a:lnTo>
                <a:lnTo>
                  <a:pt x="762" y="181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10275" y="2506979"/>
            <a:ext cx="635" cy="1276350"/>
          </a:xfrm>
          <a:custGeom>
            <a:avLst/>
            <a:gdLst/>
            <a:ahLst/>
            <a:cxnLst/>
            <a:rect l="l" t="t" r="r" b="b"/>
            <a:pathLst>
              <a:path w="635" h="1276350">
                <a:moveTo>
                  <a:pt x="635" y="0"/>
                </a:moveTo>
                <a:lnTo>
                  <a:pt x="0" y="12763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581275" y="3773169"/>
            <a:ext cx="3439160" cy="10160"/>
          </a:xfrm>
          <a:custGeom>
            <a:avLst/>
            <a:gdLst/>
            <a:ahLst/>
            <a:cxnLst/>
            <a:rect l="l" t="t" r="r" b="b"/>
            <a:pathLst>
              <a:path w="3439160" h="10160">
                <a:moveTo>
                  <a:pt x="3439160" y="0"/>
                </a:moveTo>
                <a:lnTo>
                  <a:pt x="0" y="101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581275" y="3775074"/>
            <a:ext cx="635" cy="808355"/>
          </a:xfrm>
          <a:custGeom>
            <a:avLst/>
            <a:gdLst/>
            <a:ahLst/>
            <a:cxnLst/>
            <a:rect l="l" t="t" r="r" b="b"/>
            <a:pathLst>
              <a:path w="635" h="808354">
                <a:moveTo>
                  <a:pt x="635" y="0"/>
                </a:moveTo>
                <a:lnTo>
                  <a:pt x="0" y="808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581275" y="4535804"/>
            <a:ext cx="638175" cy="76200"/>
          </a:xfrm>
          <a:custGeom>
            <a:avLst/>
            <a:gdLst/>
            <a:ahLst/>
            <a:cxnLst/>
            <a:rect l="l" t="t" r="r" b="b"/>
            <a:pathLst>
              <a:path w="638175" h="76200">
                <a:moveTo>
                  <a:pt x="561975" y="0"/>
                </a:moveTo>
                <a:lnTo>
                  <a:pt x="561975" y="76200"/>
                </a:lnTo>
                <a:lnTo>
                  <a:pt x="612775" y="50800"/>
                </a:lnTo>
                <a:lnTo>
                  <a:pt x="574675" y="50800"/>
                </a:lnTo>
                <a:lnTo>
                  <a:pt x="574675" y="25400"/>
                </a:lnTo>
                <a:lnTo>
                  <a:pt x="612775" y="25400"/>
                </a:lnTo>
                <a:lnTo>
                  <a:pt x="561975" y="0"/>
                </a:lnTo>
                <a:close/>
              </a:path>
              <a:path w="638175" h="76200">
                <a:moveTo>
                  <a:pt x="56197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561975" y="50800"/>
                </a:lnTo>
                <a:lnTo>
                  <a:pt x="561975" y="25400"/>
                </a:lnTo>
                <a:close/>
              </a:path>
              <a:path w="638175" h="76200">
                <a:moveTo>
                  <a:pt x="612775" y="25400"/>
                </a:moveTo>
                <a:lnTo>
                  <a:pt x="574675" y="25400"/>
                </a:lnTo>
                <a:lnTo>
                  <a:pt x="574675" y="50800"/>
                </a:lnTo>
                <a:lnTo>
                  <a:pt x="612775" y="50800"/>
                </a:lnTo>
                <a:lnTo>
                  <a:pt x="638175" y="38100"/>
                </a:lnTo>
                <a:lnTo>
                  <a:pt x="61277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562350" y="5250179"/>
            <a:ext cx="76200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72000" y="5242559"/>
            <a:ext cx="76200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129080" y="5623686"/>
            <a:ext cx="5306060" cy="30657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4876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10 </a:t>
            </a:r>
            <a:r>
              <a:rPr dirty="0" sz="1400" spc="-5">
                <a:latin typeface="Calibri"/>
                <a:cs typeface="Calibri"/>
              </a:rPr>
              <a:t>Sigma-Delta A/D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Converter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45"/>
              </a:lnSpc>
              <a:spcBef>
                <a:spcPts val="1250"/>
              </a:spcBef>
            </a:pPr>
            <a:r>
              <a:rPr dirty="0" sz="1400" spc="-5">
                <a:latin typeface="Times New Roman"/>
                <a:cs typeface="Times New Roman"/>
              </a:rPr>
              <a:t>The conversion process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621665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The outputs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is subtracted from </a:t>
            </a:r>
            <a:r>
              <a:rPr dirty="0" sz="1400">
                <a:latin typeface="Times New Roman"/>
                <a:cs typeface="Times New Roman"/>
              </a:rPr>
              <a:t>analog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endParaRPr sz="1400">
              <a:latin typeface="Times New Roman"/>
              <a:cs typeface="Times New Roman"/>
            </a:endParaRPr>
          </a:p>
          <a:p>
            <a:pPr algn="just" marL="621665" marR="5715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The difference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integrated and the </a:t>
            </a:r>
            <a:r>
              <a:rPr dirty="0" sz="1400" spc="-5" b="1" i="1">
                <a:latin typeface="Times New Roman"/>
                <a:cs typeface="Times New Roman"/>
              </a:rPr>
              <a:t>1-bit ADC </a:t>
            </a:r>
            <a:r>
              <a:rPr dirty="0" sz="1400" spc="-5">
                <a:latin typeface="Times New Roman"/>
                <a:cs typeface="Times New Roman"/>
              </a:rPr>
              <a:t>increases 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decreases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1s </a:t>
            </a:r>
            <a:r>
              <a:rPr dirty="0" sz="1400" spc="-5">
                <a:latin typeface="Times New Roman"/>
                <a:cs typeface="Times New Roman"/>
              </a:rPr>
              <a:t>depending on the difference signal.  The bit data stream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converted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codes,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these codes are shifted out into the latch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temporary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strong.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25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for </a:t>
            </a:r>
            <a:r>
              <a:rPr dirty="0" sz="1400" spc="-5">
                <a:latin typeface="Times New Roman"/>
                <a:cs typeface="Times New Roman"/>
              </a:rPr>
              <a:t>the analog input voltage that 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table,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find the output digital </a:t>
            </a:r>
            <a:r>
              <a:rPr dirty="0" sz="1400">
                <a:latin typeface="Times New Roman"/>
                <a:cs typeface="Times New Roman"/>
              </a:rPr>
              <a:t>codes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flush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ADC</a:t>
            </a:r>
            <a:r>
              <a:rPr dirty="0" sz="1400" spc="-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Sol: Since the maximum </a:t>
            </a:r>
            <a:r>
              <a:rPr dirty="0" sz="1400">
                <a:latin typeface="Times New Roman"/>
                <a:cs typeface="Times New Roman"/>
              </a:rPr>
              <a:t>value of </a:t>
            </a:r>
            <a:r>
              <a:rPr dirty="0" sz="1400" spc="-5">
                <a:latin typeface="Times New Roman"/>
                <a:cs typeface="Times New Roman"/>
              </a:rPr>
              <a:t>the input voltage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b="1" i="1">
                <a:latin typeface="Times New Roman"/>
                <a:cs typeface="Times New Roman"/>
              </a:rPr>
              <a:t>6.6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 (</a:t>
            </a:r>
            <a:r>
              <a:rPr dirty="0" sz="1400" spc="-5" b="1" i="1">
                <a:latin typeface="Times New Roman"/>
                <a:cs typeface="Times New Roman"/>
              </a:rPr>
              <a:t>3bits</a:t>
            </a:r>
            <a:r>
              <a:rPr dirty="0" sz="1400" spc="-5">
                <a:latin typeface="Times New Roman"/>
                <a:cs typeface="Times New Roman"/>
              </a:rPr>
              <a:t>)  analog to digital convertor can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5">
                <a:latin typeface="Times New Roman"/>
                <a:cs typeface="Times New Roman"/>
              </a:rPr>
              <a:t>The output digits according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table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10030"/>
            <a:ext cx="5304790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/ for </a:t>
            </a:r>
            <a:r>
              <a:rPr dirty="0" sz="1400" spc="-5">
                <a:latin typeface="Times New Roman"/>
                <a:cs typeface="Times New Roman"/>
              </a:rPr>
              <a:t>the output waveform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flush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ADC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that has (</a:t>
            </a:r>
            <a:r>
              <a:rPr dirty="0" sz="1400" spc="-5" b="1" i="1">
                <a:latin typeface="Times New Roman"/>
                <a:cs typeface="Times New Roman"/>
              </a:rPr>
              <a:t>V</a:t>
            </a:r>
            <a:r>
              <a:rPr dirty="0" baseline="-12345" sz="1350" spc="-7" b="1" i="1">
                <a:latin typeface="Times New Roman"/>
                <a:cs typeface="Times New Roman"/>
              </a:rPr>
              <a:t>REF </a:t>
            </a:r>
            <a:r>
              <a:rPr dirty="0" sz="1400" b="1" i="1">
                <a:latin typeface="Times New Roman"/>
                <a:cs typeface="Times New Roman"/>
              </a:rPr>
              <a:t>= 10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is 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11, </a:t>
            </a:r>
            <a:r>
              <a:rPr dirty="0" sz="1400" spc="-5">
                <a:latin typeface="Times New Roman"/>
                <a:cs typeface="Times New Roman"/>
              </a:rPr>
              <a:t>find the range of the input analog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voltages.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70152" y="4401946"/>
          <a:ext cx="2419350" cy="2530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9520"/>
                <a:gridCol w="1170305"/>
              </a:tblGrid>
              <a:tr h="416052">
                <a:tc>
                  <a:txBody>
                    <a:bodyPr/>
                    <a:lstStyle/>
                    <a:p>
                      <a:pPr marL="332105" marR="325755" indent="28575">
                        <a:lnSpc>
                          <a:spcPts val="1610"/>
                        </a:lnSpc>
                        <a:spcBef>
                          <a:spcPts val="45"/>
                        </a:spcBef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Digital 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utpu</a:t>
                      </a:r>
                      <a:r>
                        <a:rPr dirty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range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15/4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…..</a:t>
                      </a:r>
                      <a:r>
                        <a:rPr dirty="0" sz="1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10/2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35/4 …..</a:t>
                      </a:r>
                      <a:r>
                        <a:rPr dirty="0" sz="1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5/4 …..</a:t>
                      </a:r>
                      <a:r>
                        <a:rPr dirty="0" sz="14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5/2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5/2…..</a:t>
                      </a:r>
                      <a:r>
                        <a:rPr dirty="0" sz="1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15/4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…..</a:t>
                      </a:r>
                      <a:r>
                        <a:rPr dirty="0" sz="1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5/4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2089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5/4 …..</a:t>
                      </a:r>
                      <a:r>
                        <a:rPr dirty="0" sz="14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5/2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15/2 …..</a:t>
                      </a:r>
                      <a:r>
                        <a:rPr dirty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35/4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15/2 …..</a:t>
                      </a:r>
                      <a:r>
                        <a:rPr dirty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35/4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10/2 …..</a:t>
                      </a:r>
                      <a:r>
                        <a:rPr dirty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25/2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15/2 …..</a:t>
                      </a:r>
                      <a:r>
                        <a:rPr dirty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35/4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70152" y="1323085"/>
          <a:ext cx="5425440" cy="216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5550"/>
                <a:gridCol w="536575"/>
                <a:gridCol w="448310"/>
                <a:gridCol w="450214"/>
                <a:gridCol w="450214"/>
                <a:gridCol w="407670"/>
                <a:gridCol w="474979"/>
                <a:gridCol w="476885"/>
                <a:gridCol w="476250"/>
                <a:gridCol w="474979"/>
              </a:tblGrid>
              <a:tr h="210311"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codes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67560" y="3262629"/>
          <a:ext cx="3582670" cy="37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5"/>
                <a:gridCol w="360045"/>
                <a:gridCol w="360045"/>
                <a:gridCol w="350519"/>
                <a:gridCol w="330835"/>
                <a:gridCol w="384810"/>
                <a:gridCol w="360044"/>
                <a:gridCol w="350519"/>
                <a:gridCol w="368300"/>
                <a:gridCol w="344169"/>
              </a:tblGrid>
              <a:tr h="348138"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143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129080" y="3823842"/>
            <a:ext cx="4060825" cy="58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5981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11 </a:t>
            </a:r>
            <a:r>
              <a:rPr dirty="0" sz="1400" spc="-5">
                <a:latin typeface="Calibri"/>
                <a:cs typeface="Calibri"/>
              </a:rPr>
              <a:t>Output </a:t>
            </a:r>
            <a:r>
              <a:rPr dirty="0" sz="1400">
                <a:latin typeface="Calibri"/>
                <a:cs typeface="Calibri"/>
              </a:rPr>
              <a:t>waveforms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flush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(ADC)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 spc="-5">
                <a:latin typeface="Times New Roman"/>
                <a:cs typeface="Times New Roman"/>
              </a:rPr>
              <a:t>Sol: the ranges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analog voltage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641855" y="2119947"/>
          <a:ext cx="4008754" cy="1519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690"/>
                <a:gridCol w="358140"/>
                <a:gridCol w="361950"/>
                <a:gridCol w="360044"/>
                <a:gridCol w="339089"/>
                <a:gridCol w="361950"/>
                <a:gridCol w="360044"/>
                <a:gridCol w="346710"/>
                <a:gridCol w="360044"/>
                <a:gridCol w="354329"/>
                <a:gridCol w="365760"/>
              </a:tblGrid>
              <a:tr h="3600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0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6731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8890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9329">
                <a:tc>
                  <a:txBody>
                    <a:bodyPr/>
                    <a:lstStyle/>
                    <a:p>
                      <a:pPr algn="r" marR="20129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1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80645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889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096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043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61473">
                <a:tc>
                  <a:txBody>
                    <a:bodyPr/>
                    <a:lstStyle/>
                    <a:p>
                      <a:pPr algn="r" marR="18161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baseline="-12345" sz="1350" b="1">
                          <a:latin typeface="Calibri"/>
                          <a:cs typeface="Calibri"/>
                        </a:rPr>
                        <a:t>2</a:t>
                      </a:r>
                      <a:endParaRPr baseline="-12345" sz="1350">
                        <a:latin typeface="Calibri"/>
                        <a:cs typeface="Calibri"/>
                      </a:endParaRPr>
                    </a:p>
                  </a:txBody>
                  <a:tcPr marL="0" marR="0" marB="0" marT="128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456055" y="7578090"/>
            <a:ext cx="76200" cy="1526540"/>
          </a:xfrm>
          <a:custGeom>
            <a:avLst/>
            <a:gdLst/>
            <a:ahLst/>
            <a:cxnLst/>
            <a:rect l="l" t="t" r="r" b="b"/>
            <a:pathLst>
              <a:path w="76200" h="1526540">
                <a:moveTo>
                  <a:pt x="50800" y="63500"/>
                </a:moveTo>
                <a:lnTo>
                  <a:pt x="25400" y="63500"/>
                </a:lnTo>
                <a:lnTo>
                  <a:pt x="25400" y="1526540"/>
                </a:lnTo>
                <a:lnTo>
                  <a:pt x="50800" y="1526540"/>
                </a:lnTo>
                <a:lnTo>
                  <a:pt x="50800" y="63500"/>
                </a:lnTo>
                <a:close/>
              </a:path>
              <a:path w="76200" h="152654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52654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94155" y="9048750"/>
            <a:ext cx="2915920" cy="76200"/>
          </a:xfrm>
          <a:custGeom>
            <a:avLst/>
            <a:gdLst/>
            <a:ahLst/>
            <a:cxnLst/>
            <a:rect l="l" t="t" r="r" b="b"/>
            <a:pathLst>
              <a:path w="2915920" h="76200">
                <a:moveTo>
                  <a:pt x="2890520" y="25399"/>
                </a:moveTo>
                <a:lnTo>
                  <a:pt x="2852420" y="25399"/>
                </a:lnTo>
                <a:lnTo>
                  <a:pt x="2852420" y="50799"/>
                </a:lnTo>
                <a:lnTo>
                  <a:pt x="2839720" y="50802"/>
                </a:lnTo>
                <a:lnTo>
                  <a:pt x="2839720" y="76199"/>
                </a:lnTo>
                <a:lnTo>
                  <a:pt x="2915920" y="38099"/>
                </a:lnTo>
                <a:lnTo>
                  <a:pt x="2890520" y="25399"/>
                </a:lnTo>
                <a:close/>
              </a:path>
              <a:path w="2915920" h="76200">
                <a:moveTo>
                  <a:pt x="2839720" y="25402"/>
                </a:moveTo>
                <a:lnTo>
                  <a:pt x="0" y="26034"/>
                </a:lnTo>
                <a:lnTo>
                  <a:pt x="0" y="51434"/>
                </a:lnTo>
                <a:lnTo>
                  <a:pt x="2839720" y="50802"/>
                </a:lnTo>
                <a:lnTo>
                  <a:pt x="2839720" y="25402"/>
                </a:lnTo>
                <a:close/>
              </a:path>
              <a:path w="2915920" h="76200">
                <a:moveTo>
                  <a:pt x="2852420" y="25399"/>
                </a:moveTo>
                <a:lnTo>
                  <a:pt x="2839720" y="25402"/>
                </a:lnTo>
                <a:lnTo>
                  <a:pt x="2839720" y="50802"/>
                </a:lnTo>
                <a:lnTo>
                  <a:pt x="2852420" y="50799"/>
                </a:lnTo>
                <a:lnTo>
                  <a:pt x="2852420" y="25399"/>
                </a:lnTo>
                <a:close/>
              </a:path>
              <a:path w="2915920" h="76200">
                <a:moveTo>
                  <a:pt x="2839720" y="0"/>
                </a:moveTo>
                <a:lnTo>
                  <a:pt x="2839720" y="25402"/>
                </a:lnTo>
                <a:lnTo>
                  <a:pt x="2890520" y="25399"/>
                </a:lnTo>
                <a:lnTo>
                  <a:pt x="2839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75105" y="871220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17370" y="8066404"/>
            <a:ext cx="0" cy="638810"/>
          </a:xfrm>
          <a:custGeom>
            <a:avLst/>
            <a:gdLst/>
            <a:ahLst/>
            <a:cxnLst/>
            <a:rect l="l" t="t" r="r" b="b"/>
            <a:pathLst>
              <a:path w="0" h="638809">
                <a:moveTo>
                  <a:pt x="0" y="0"/>
                </a:moveTo>
                <a:lnTo>
                  <a:pt x="0" y="6388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17370" y="806640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77414" y="8057515"/>
            <a:ext cx="0" cy="670560"/>
          </a:xfrm>
          <a:custGeom>
            <a:avLst/>
            <a:gdLst/>
            <a:ahLst/>
            <a:cxnLst/>
            <a:rect l="l" t="t" r="r" b="b"/>
            <a:pathLst>
              <a:path w="0" h="670559">
                <a:moveTo>
                  <a:pt x="0" y="0"/>
                </a:moveTo>
                <a:lnTo>
                  <a:pt x="0" y="6705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77414" y="871410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37460" y="7675879"/>
            <a:ext cx="635" cy="1039494"/>
          </a:xfrm>
          <a:custGeom>
            <a:avLst/>
            <a:gdLst/>
            <a:ahLst/>
            <a:cxnLst/>
            <a:rect l="l" t="t" r="r" b="b"/>
            <a:pathLst>
              <a:path w="635" h="1039495">
                <a:moveTo>
                  <a:pt x="0" y="0"/>
                </a:moveTo>
                <a:lnTo>
                  <a:pt x="634" y="1039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94964" y="7693659"/>
            <a:ext cx="635" cy="1039494"/>
          </a:xfrm>
          <a:custGeom>
            <a:avLst/>
            <a:gdLst/>
            <a:ahLst/>
            <a:cxnLst/>
            <a:rect l="l" t="t" r="r" b="b"/>
            <a:pathLst>
              <a:path w="635" h="1039495">
                <a:moveTo>
                  <a:pt x="0" y="0"/>
                </a:moveTo>
                <a:lnTo>
                  <a:pt x="635" y="1039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37460" y="76936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85439" y="872299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27704" y="8724265"/>
            <a:ext cx="0" cy="301625"/>
          </a:xfrm>
          <a:custGeom>
            <a:avLst/>
            <a:gdLst/>
            <a:ahLst/>
            <a:cxnLst/>
            <a:rect l="l" t="t" r="r" b="b"/>
            <a:pathLst>
              <a:path w="0" h="301625">
                <a:moveTo>
                  <a:pt x="0" y="0"/>
                </a:moveTo>
                <a:lnTo>
                  <a:pt x="0" y="301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211829" y="903350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552825" y="8722994"/>
            <a:ext cx="0" cy="301625"/>
          </a:xfrm>
          <a:custGeom>
            <a:avLst/>
            <a:gdLst/>
            <a:ahLst/>
            <a:cxnLst/>
            <a:rect l="l" t="t" r="r" b="b"/>
            <a:pathLst>
              <a:path w="0" h="301625">
                <a:moveTo>
                  <a:pt x="0" y="0"/>
                </a:moveTo>
                <a:lnTo>
                  <a:pt x="0" y="3016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52825" y="873315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12870" y="8341359"/>
            <a:ext cx="635" cy="390525"/>
          </a:xfrm>
          <a:custGeom>
            <a:avLst/>
            <a:gdLst/>
            <a:ahLst/>
            <a:cxnLst/>
            <a:rect l="l" t="t" r="r" b="b"/>
            <a:pathLst>
              <a:path w="635" h="390525">
                <a:moveTo>
                  <a:pt x="0" y="0"/>
                </a:moveTo>
                <a:lnTo>
                  <a:pt x="634" y="3905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03345" y="83413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57325" y="7888604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 h="0">
                <a:moveTo>
                  <a:pt x="7175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460500" y="8225790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 h="0">
                <a:moveTo>
                  <a:pt x="7175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60500" y="8545194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 h="0">
                <a:moveTo>
                  <a:pt x="7175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465580" y="8874125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 h="0">
                <a:moveTo>
                  <a:pt x="7175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7106792"/>
            <a:ext cx="5306060" cy="238442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waveform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input analog voltage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flush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ADC</a:t>
            </a:r>
            <a:r>
              <a:rPr dirty="0" sz="1400">
                <a:latin typeface="Times New Roman"/>
                <a:cs typeface="Times New Roman"/>
              </a:rPr>
              <a:t>) 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12 </a:t>
            </a:r>
            <a:r>
              <a:rPr dirty="0" sz="1400" spc="-5">
                <a:latin typeface="Times New Roman"/>
                <a:cs typeface="Times New Roman"/>
              </a:rPr>
              <a:t>find the output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93345">
              <a:lnSpc>
                <a:spcPct val="100000"/>
              </a:lnSpc>
              <a:spcBef>
                <a:spcPts val="900"/>
              </a:spcBef>
            </a:pPr>
            <a:r>
              <a:rPr dirty="0" sz="1400" b="1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L="109855">
              <a:lnSpc>
                <a:spcPct val="100000"/>
              </a:lnSpc>
              <a:spcBef>
                <a:spcPts val="840"/>
              </a:spcBef>
            </a:pP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marL="100965">
              <a:lnSpc>
                <a:spcPct val="100000"/>
              </a:lnSpc>
              <a:spcBef>
                <a:spcPts val="900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12 </a:t>
            </a:r>
            <a:r>
              <a:rPr dirty="0" sz="1400" spc="-5">
                <a:latin typeface="Calibri"/>
                <a:cs typeface="Calibri"/>
              </a:rPr>
              <a:t>input </a:t>
            </a:r>
            <a:r>
              <a:rPr dirty="0" sz="1400">
                <a:latin typeface="Calibri"/>
                <a:cs typeface="Calibri"/>
              </a:rPr>
              <a:t>voltage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flush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36454" y="5619226"/>
            <a:ext cx="890269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s a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comparis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901565" y="2787253"/>
          <a:ext cx="610235" cy="1016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</a:tblGrid>
              <a:tr h="200839">
                <a:tc>
                  <a:txBody>
                    <a:bodyPr/>
                    <a:lstStyle/>
                    <a:p>
                      <a:pPr algn="r" marR="119380">
                        <a:lnSpc>
                          <a:spcPts val="148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5168">
                <a:tc>
                  <a:txBody>
                    <a:bodyPr/>
                    <a:lstStyle/>
                    <a:p>
                      <a:pPr algn="r" marR="119380">
                        <a:lnSpc>
                          <a:spcPts val="151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1791">
                <a:tc>
                  <a:txBody>
                    <a:bodyPr/>
                    <a:lstStyle/>
                    <a:p>
                      <a:pPr algn="r" marR="119380">
                        <a:lnSpc>
                          <a:spcPts val="149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750820" y="5560059"/>
            <a:ext cx="878205" cy="276225"/>
          </a:xfrm>
          <a:custGeom>
            <a:avLst/>
            <a:gdLst/>
            <a:ahLst/>
            <a:cxnLst/>
            <a:rect l="l" t="t" r="r" b="b"/>
            <a:pathLst>
              <a:path w="878204" h="276225">
                <a:moveTo>
                  <a:pt x="0" y="276225"/>
                </a:moveTo>
                <a:lnTo>
                  <a:pt x="878205" y="276225"/>
                </a:lnTo>
                <a:lnTo>
                  <a:pt x="878205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293621"/>
            <a:ext cx="5306060" cy="739584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12700" marR="6350">
              <a:lnSpc>
                <a:spcPct val="96800"/>
              </a:lnSpc>
              <a:spcBef>
                <a:spcPts val="15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Determine the conversion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 b="1" i="1">
                <a:latin typeface="Times New Roman"/>
                <a:cs typeface="Times New Roman"/>
              </a:rPr>
              <a:t>8-bit A/D </a:t>
            </a:r>
            <a:r>
              <a:rPr dirty="0" sz="1400" spc="-5">
                <a:latin typeface="Times New Roman"/>
                <a:cs typeface="Times New Roman"/>
              </a:rPr>
              <a:t>converter of the  counter type shown earlier in Figure </a:t>
            </a:r>
            <a:r>
              <a:rPr dirty="0" sz="1400">
                <a:latin typeface="Times New Roman"/>
                <a:cs typeface="Times New Roman"/>
              </a:rPr>
              <a:t>7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input clock frequency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1  </a:t>
            </a:r>
            <a:r>
              <a:rPr dirty="0" sz="1400" b="1" i="1">
                <a:latin typeface="Times New Roman"/>
                <a:cs typeface="Times New Roman"/>
              </a:rPr>
              <a:t>MHz.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162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An average conversion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equal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half </a:t>
            </a:r>
            <a:r>
              <a:rPr dirty="0" sz="1400" spc="-5">
                <a:latin typeface="Times New Roman"/>
                <a:cs typeface="Times New Roman"/>
              </a:rPr>
              <a:t>the maximum conversion </a:t>
            </a:r>
            <a:r>
              <a:rPr dirty="0" sz="1400" spc="-10">
                <a:latin typeface="Times New Roman"/>
                <a:cs typeface="Times New Roman"/>
              </a:rPr>
              <a:t>time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usually </a:t>
            </a:r>
            <a:r>
              <a:rPr dirty="0" sz="1400">
                <a:latin typeface="Times New Roman"/>
                <a:cs typeface="Times New Roman"/>
              </a:rPr>
              <a:t>defined </a:t>
            </a:r>
            <a:r>
              <a:rPr dirty="0" sz="1400" spc="-5">
                <a:latin typeface="Times New Roman"/>
                <a:cs typeface="Times New Roman"/>
              </a:rPr>
              <a:t>in the case of such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converters.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10">
                <a:latin typeface="Times New Roman"/>
                <a:cs typeface="Times New Roman"/>
              </a:rPr>
              <a:t>TC</a:t>
            </a:r>
            <a:r>
              <a:rPr dirty="0" baseline="-12345" sz="1350" spc="-15">
                <a:latin typeface="Times New Roman"/>
                <a:cs typeface="Times New Roman"/>
              </a:rPr>
              <a:t>MAX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</a:t>
            </a:r>
            <a:r>
              <a:rPr dirty="0" baseline="40123" sz="1350" spc="-7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2</a:t>
            </a:r>
            <a:r>
              <a:rPr dirty="0" baseline="40123" sz="1350" spc="-7"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-1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255 cycles of </a:t>
            </a:r>
            <a:r>
              <a:rPr dirty="0" sz="1400">
                <a:latin typeface="Times New Roman"/>
                <a:cs typeface="Times New Roman"/>
              </a:rPr>
              <a:t>clock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input.</a:t>
            </a:r>
            <a:endParaRPr sz="1400">
              <a:latin typeface="Times New Roman"/>
              <a:cs typeface="Times New Roman"/>
            </a:endParaRPr>
          </a:p>
          <a:p>
            <a:pPr marL="12700" marR="2245360" indent="4381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Since the input frequency </a:t>
            </a:r>
            <a:r>
              <a:rPr dirty="0" sz="1400">
                <a:latin typeface="Times New Roman"/>
                <a:cs typeface="Times New Roman"/>
              </a:rPr>
              <a:t>is (1 </a:t>
            </a:r>
            <a:r>
              <a:rPr dirty="0" sz="1400" spc="-5">
                <a:latin typeface="Times New Roman"/>
                <a:cs typeface="Times New Roman"/>
              </a:rPr>
              <a:t>MHz) then  The clock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period=1/(1 </a:t>
            </a:r>
            <a:r>
              <a:rPr dirty="0" sz="1400">
                <a:latin typeface="Times New Roman"/>
                <a:cs typeface="Times New Roman"/>
              </a:rPr>
              <a:t>× 10</a:t>
            </a:r>
            <a:r>
              <a:rPr dirty="0" baseline="40123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)=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1μs.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dirty="0" sz="1400" spc="-5">
                <a:latin typeface="Times New Roman"/>
                <a:cs typeface="Times New Roman"/>
              </a:rPr>
              <a:t>Therefore, the total </a:t>
            </a:r>
            <a:r>
              <a:rPr dirty="0" sz="1400">
                <a:latin typeface="Times New Roman"/>
                <a:cs typeface="Times New Roman"/>
              </a:rPr>
              <a:t>maximum </a:t>
            </a:r>
            <a:r>
              <a:rPr dirty="0" sz="1400" spc="-5">
                <a:latin typeface="Times New Roman"/>
                <a:cs typeface="Times New Roman"/>
              </a:rPr>
              <a:t>conversion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</a:t>
            </a:r>
            <a:endParaRPr sz="1400">
              <a:latin typeface="Times New Roman"/>
              <a:cs typeface="Times New Roman"/>
            </a:endParaRPr>
          </a:p>
          <a:p>
            <a:pPr marL="12700" marR="3310254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=255×1μs=255μs  TC</a:t>
            </a:r>
            <a:r>
              <a:rPr dirty="0" baseline="-12345" sz="1350" spc="-7">
                <a:latin typeface="Times New Roman"/>
                <a:cs typeface="Times New Roman"/>
              </a:rPr>
              <a:t>AVG</a:t>
            </a:r>
            <a:r>
              <a:rPr dirty="0" sz="1400" spc="-5">
                <a:latin typeface="Times New Roman"/>
                <a:cs typeface="Times New Roman"/>
              </a:rPr>
              <a:t>=(255 </a:t>
            </a:r>
            <a:r>
              <a:rPr dirty="0" sz="1400" spc="-10">
                <a:latin typeface="Times New Roman"/>
                <a:cs typeface="Times New Roman"/>
              </a:rPr>
              <a:t>μs </a:t>
            </a:r>
            <a:r>
              <a:rPr dirty="0" sz="1400" spc="-5">
                <a:latin typeface="Times New Roman"/>
                <a:cs typeface="Times New Roman"/>
              </a:rPr>
              <a:t>/2)=127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μs.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10">
                <a:latin typeface="Times New Roman"/>
                <a:cs typeface="Times New Roman"/>
              </a:rPr>
              <a:t>HW: </a:t>
            </a:r>
            <a:r>
              <a:rPr dirty="0" sz="1400">
                <a:latin typeface="Times New Roman"/>
                <a:cs typeface="Times New Roman"/>
              </a:rPr>
              <a:t>prove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drawback of </a:t>
            </a:r>
            <a:r>
              <a:rPr dirty="0" sz="1400" spc="-5">
                <a:latin typeface="Times New Roman"/>
                <a:cs typeface="Times New Roman"/>
              </a:rPr>
              <a:t>the counter </a:t>
            </a:r>
            <a:r>
              <a:rPr dirty="0" sz="1400" spc="-10" b="1" i="1">
                <a:latin typeface="Times New Roman"/>
                <a:cs typeface="Times New Roman"/>
              </a:rPr>
              <a:t>ADC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example.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000"/>
              </a:lnSpc>
              <a:spcBef>
                <a:spcPts val="3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the D/A converter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counter-type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showed in Figure  </a:t>
            </a:r>
            <a:r>
              <a:rPr dirty="0" sz="1400">
                <a:latin typeface="Times New Roman"/>
                <a:cs typeface="Times New Roman"/>
              </a:rPr>
              <a:t>7 </a:t>
            </a:r>
            <a:r>
              <a:rPr dirty="0" sz="1400" spc="-5">
                <a:latin typeface="Times New Roman"/>
                <a:cs typeface="Times New Roman"/>
              </a:rPr>
              <a:t>produces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staircase output having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step size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10 </a:t>
            </a:r>
            <a:r>
              <a:rPr dirty="0" sz="1400" spc="5" b="1" i="1">
                <a:latin typeface="Times New Roman"/>
                <a:cs typeface="Times New Roman"/>
              </a:rPr>
              <a:t>mV</a:t>
            </a:r>
            <a:r>
              <a:rPr dirty="0" sz="1400" spc="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A/D 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10-bit </a:t>
            </a:r>
            <a:r>
              <a:rPr dirty="0" sz="1400" spc="-5">
                <a:latin typeface="Times New Roman"/>
                <a:cs typeface="Times New Roman"/>
              </a:rPr>
              <a:t>resolution 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specified to 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quantization  </a:t>
            </a:r>
            <a:r>
              <a:rPr dirty="0" sz="1400">
                <a:latin typeface="Times New Roman"/>
                <a:cs typeface="Times New Roman"/>
              </a:rPr>
              <a:t>error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ts val="1639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Determine the digital output for </a:t>
            </a:r>
            <a:r>
              <a:rPr dirty="0" sz="1400" spc="-10">
                <a:latin typeface="Times New Roman"/>
                <a:cs typeface="Times New Roman"/>
              </a:rPr>
              <a:t>an analogue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4.012 V</a:t>
            </a:r>
            <a:r>
              <a:rPr dirty="0" sz="1400" spc="-5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Assume  </a:t>
            </a:r>
            <a:r>
              <a:rPr dirty="0" baseline="1984" sz="2100" spc="-7">
                <a:latin typeface="Times New Roman"/>
                <a:cs typeface="Times New Roman"/>
              </a:rPr>
              <a:t>that the comparator ha </a:t>
            </a:r>
            <a:r>
              <a:rPr dirty="0" sz="1450" spc="-25" b="1" i="1">
                <a:solidFill>
                  <a:srgbClr val="5677FF"/>
                </a:solidFill>
                <a:latin typeface="Cambria Math"/>
                <a:cs typeface="Cambria Math"/>
              </a:rPr>
              <a:t>1/2 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LSB</a:t>
            </a:r>
            <a:r>
              <a:rPr dirty="0" sz="1400" spc="-20">
                <a:latin typeface="Calibri"/>
                <a:cs typeface="Calibri"/>
              </a:rPr>
              <a:t>.  </a:t>
            </a:r>
            <a:r>
              <a:rPr dirty="0" baseline="1984" sz="2100">
                <a:latin typeface="Times New Roman"/>
                <a:cs typeface="Times New Roman"/>
              </a:rPr>
              <a:t>on </a:t>
            </a:r>
            <a:r>
              <a:rPr dirty="0" baseline="1984" sz="2100" spc="-7">
                <a:latin typeface="Times New Roman"/>
                <a:cs typeface="Times New Roman"/>
              </a:rPr>
              <a:t>threshold </a:t>
            </a:r>
            <a:r>
              <a:rPr dirty="0" baseline="1984" sz="2100">
                <a:latin typeface="Times New Roman"/>
                <a:cs typeface="Times New Roman"/>
              </a:rPr>
              <a:t>of </a:t>
            </a:r>
            <a:r>
              <a:rPr dirty="0" baseline="1984" sz="2100" b="1" i="1">
                <a:latin typeface="Times New Roman"/>
                <a:cs typeface="Times New Roman"/>
              </a:rPr>
              <a:t>one</a:t>
            </a:r>
            <a:r>
              <a:rPr dirty="0" baseline="1984" sz="2100" spc="-104" b="1" i="1">
                <a:latin typeface="Times New Roman"/>
                <a:cs typeface="Times New Roman"/>
              </a:rPr>
              <a:t> </a:t>
            </a:r>
            <a:r>
              <a:rPr dirty="0" baseline="1984" sz="2100" spc="7" b="1" i="1">
                <a:latin typeface="Times New Roman"/>
                <a:cs typeface="Times New Roman"/>
              </a:rPr>
              <a:t>mV</a:t>
            </a:r>
            <a:r>
              <a:rPr dirty="0" baseline="1984" sz="2100" spc="7">
                <a:latin typeface="Times New Roman"/>
                <a:cs typeface="Times New Roman"/>
              </a:rPr>
              <a:t>.</a:t>
            </a:r>
            <a:endParaRPr baseline="1984" sz="2100">
              <a:latin typeface="Times New Roman"/>
              <a:cs typeface="Times New Roman"/>
            </a:endParaRPr>
          </a:p>
          <a:p>
            <a:pPr marL="12700">
              <a:lnSpc>
                <a:spcPts val="1495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Since (</a:t>
            </a:r>
            <a:r>
              <a:rPr dirty="0" sz="1400" spc="-5" b="1" i="1">
                <a:latin typeface="Times New Roman"/>
                <a:cs typeface="Times New Roman"/>
              </a:rPr>
              <a:t>one </a:t>
            </a:r>
            <a:r>
              <a:rPr dirty="0" sz="1400" b="1" i="1">
                <a:latin typeface="Times New Roman"/>
                <a:cs typeface="Times New Roman"/>
              </a:rPr>
              <a:t>LSB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corresponds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 b="1" i="1">
                <a:latin typeface="Times New Roman"/>
                <a:cs typeface="Times New Roman"/>
              </a:rPr>
              <a:t>10 </a:t>
            </a:r>
            <a:r>
              <a:rPr dirty="0" sz="1400" spc="15" b="1" i="1">
                <a:latin typeface="Times New Roman"/>
                <a:cs typeface="Times New Roman"/>
              </a:rPr>
              <a:t>mV </a:t>
            </a:r>
            <a:r>
              <a:rPr dirty="0" sz="1400" spc="-5">
                <a:latin typeface="Times New Roman"/>
                <a:cs typeface="Times New Roman"/>
              </a:rPr>
              <a:t>then (</a:t>
            </a:r>
            <a:r>
              <a:rPr dirty="0" sz="1400" spc="-5" b="1" i="1">
                <a:latin typeface="Times New Roman"/>
                <a:cs typeface="Times New Roman"/>
              </a:rPr>
              <a:t>1/2 LSB</a:t>
            </a:r>
            <a:r>
              <a:rPr dirty="0" sz="1400" spc="-5">
                <a:latin typeface="Times New Roman"/>
                <a:cs typeface="Times New Roman"/>
              </a:rPr>
              <a:t>) corresponds to </a:t>
            </a:r>
            <a:r>
              <a:rPr dirty="0" sz="1400" b="1" i="1">
                <a:latin typeface="Times New Roman"/>
                <a:cs typeface="Times New Roman"/>
              </a:rPr>
              <a:t>5  </a:t>
            </a:r>
            <a:r>
              <a:rPr dirty="0" sz="1400" spc="5" b="1" i="1">
                <a:latin typeface="Times New Roman"/>
                <a:cs typeface="Times New Roman"/>
              </a:rPr>
              <a:t>mV</a:t>
            </a:r>
            <a:r>
              <a:rPr dirty="0" sz="1400" spc="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analogue 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4.012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15" b="1" i="1">
                <a:latin typeface="Times New Roman"/>
                <a:cs typeface="Times New Roman"/>
              </a:rPr>
              <a:t>V</a:t>
            </a:r>
            <a:r>
              <a:rPr dirty="0" sz="1400" spc="-15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other input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comparator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4.012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+V</a:t>
            </a:r>
            <a:r>
              <a:rPr dirty="0" baseline="-12345" sz="1350" spc="-7">
                <a:latin typeface="Times New Roman"/>
                <a:cs typeface="Times New Roman"/>
              </a:rPr>
              <a:t>threshold</a:t>
            </a:r>
            <a:endParaRPr baseline="-12345" sz="135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4.012+1×10</a:t>
            </a:r>
            <a:r>
              <a:rPr dirty="0" baseline="40123" sz="1350" spc="-7">
                <a:latin typeface="Times New Roman"/>
                <a:cs typeface="Times New Roman"/>
              </a:rPr>
              <a:t>-3</a:t>
            </a:r>
            <a:r>
              <a:rPr dirty="0" sz="1400" spc="-5">
                <a:latin typeface="Times New Roman"/>
                <a:cs typeface="Times New Roman"/>
              </a:rPr>
              <a:t>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4.013V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Now, since (</a:t>
            </a:r>
            <a:r>
              <a:rPr dirty="0" sz="1400" spc="-5" b="1" i="1">
                <a:latin typeface="Times New Roman"/>
                <a:cs typeface="Times New Roman"/>
              </a:rPr>
              <a:t>1/2 LSB</a:t>
            </a:r>
            <a:r>
              <a:rPr dirty="0" sz="1400" spc="-5">
                <a:latin typeface="Times New Roman"/>
                <a:cs typeface="Times New Roman"/>
              </a:rPr>
              <a:t>) corresponds to </a:t>
            </a:r>
            <a:r>
              <a:rPr dirty="0" sz="1400" b="1" i="1">
                <a:latin typeface="Times New Roman"/>
                <a:cs typeface="Times New Roman"/>
              </a:rPr>
              <a:t>5 mV </a:t>
            </a:r>
            <a:r>
              <a:rPr dirty="0" sz="1400" spc="-5">
                <a:latin typeface="Times New Roman"/>
                <a:cs typeface="Times New Roman"/>
              </a:rPr>
              <a:t>then the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output  needs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 b="1" i="1">
                <a:latin typeface="Times New Roman"/>
                <a:cs typeface="Times New Roman"/>
              </a:rPr>
              <a:t>4.008</a:t>
            </a:r>
            <a:r>
              <a:rPr dirty="0" sz="1400" spc="-30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V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steps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4.008/(10×10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)=400.8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(401)</a:t>
            </a:r>
            <a:r>
              <a:rPr dirty="0" baseline="-12345" sz="1350" spc="-7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Digital output is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(110010001)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6.7</a:t>
            </a:r>
            <a:r>
              <a:rPr dirty="0" sz="1400" spc="10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&amp;</a:t>
            </a:r>
            <a:r>
              <a:rPr dirty="0" sz="1400" spc="7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2.2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using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successive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approximation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Type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A/D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converter.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Sol: to find the equivalent digital output </a:t>
            </a:r>
            <a:r>
              <a:rPr dirty="0" sz="1400">
                <a:latin typeface="Times New Roman"/>
                <a:cs typeface="Times New Roman"/>
              </a:rPr>
              <a:t>for (</a:t>
            </a:r>
            <a:r>
              <a:rPr dirty="0" sz="1400" b="1" i="1">
                <a:latin typeface="Times New Roman"/>
                <a:cs typeface="Times New Roman"/>
              </a:rPr>
              <a:t>6.7 &amp; 2.2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 following  diagram </a:t>
            </a:r>
            <a:r>
              <a:rPr dirty="0" sz="1400">
                <a:latin typeface="Times New Roman"/>
                <a:cs typeface="Times New Roman"/>
              </a:rPr>
              <a:t>can be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98445" y="566165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50820" y="57219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43200" y="56330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901565" y="1328785"/>
          <a:ext cx="610235" cy="2241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</a:tblGrid>
              <a:tr h="200839">
                <a:tc>
                  <a:txBody>
                    <a:bodyPr/>
                    <a:lstStyle/>
                    <a:p>
                      <a:pPr algn="r" marR="119380">
                        <a:lnSpc>
                          <a:spcPts val="148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7">
                <a:tc>
                  <a:txBody>
                    <a:bodyPr/>
                    <a:lstStyle/>
                    <a:p>
                      <a:pPr algn="r" marR="119380">
                        <a:lnSpc>
                          <a:spcPts val="151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8">
                <a:tc>
                  <a:txBody>
                    <a:bodyPr/>
                    <a:lstStyle/>
                    <a:p>
                      <a:pPr algn="r" marR="119380">
                        <a:lnSpc>
                          <a:spcPts val="151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5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algn="r" marR="119380">
                        <a:lnSpc>
                          <a:spcPts val="151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0839">
                <a:tc>
                  <a:txBody>
                    <a:bodyPr/>
                    <a:lstStyle/>
                    <a:p>
                      <a:pPr algn="r" marR="119380">
                        <a:lnSpc>
                          <a:spcPts val="148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98016" y="4046346"/>
            <a:ext cx="385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0000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9233" y="3997578"/>
            <a:ext cx="385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8002" y="1665477"/>
            <a:ext cx="1804670" cy="22167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096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0001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R="762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0010</a:t>
            </a:r>
            <a:endParaRPr sz="1400">
              <a:latin typeface="Calibri"/>
              <a:cs typeface="Calibri"/>
            </a:endParaRPr>
          </a:p>
          <a:p>
            <a:pPr algn="r" marR="60960">
              <a:lnSpc>
                <a:spcPct val="100000"/>
              </a:lnSpc>
              <a:spcBef>
                <a:spcPts val="1090"/>
              </a:spcBef>
            </a:pPr>
            <a:r>
              <a:rPr dirty="0" sz="1400" spc="-5" b="1">
                <a:latin typeface="Calibri"/>
                <a:cs typeface="Calibri"/>
              </a:rPr>
              <a:t>0011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80"/>
              </a:lnSpc>
            </a:pPr>
            <a:r>
              <a:rPr dirty="0" sz="1400" spc="-5" b="1">
                <a:latin typeface="Calibri"/>
                <a:cs typeface="Calibri"/>
              </a:rPr>
              <a:t>0100</a:t>
            </a:r>
            <a:endParaRPr sz="1400">
              <a:latin typeface="Calibri"/>
              <a:cs typeface="Calibri"/>
            </a:endParaRPr>
          </a:p>
          <a:p>
            <a:pPr algn="r" marR="60960">
              <a:lnSpc>
                <a:spcPts val="1480"/>
              </a:lnSpc>
            </a:pPr>
            <a:r>
              <a:rPr dirty="0" sz="1400" spc="-5" b="1">
                <a:latin typeface="Calibri"/>
                <a:cs typeface="Calibri"/>
              </a:rPr>
              <a:t>0101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R="762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0110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75"/>
              </a:spcBef>
            </a:pPr>
            <a:r>
              <a:rPr dirty="0" sz="1400" spc="-5" b="1">
                <a:latin typeface="Calibri"/>
                <a:cs typeface="Calibri"/>
              </a:rPr>
              <a:t>0111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4205452"/>
            <a:ext cx="5305425" cy="5506720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algn="ctr" marL="1296035">
              <a:lnSpc>
                <a:spcPct val="100000"/>
              </a:lnSpc>
              <a:spcBef>
                <a:spcPts val="950"/>
              </a:spcBef>
            </a:pPr>
            <a:r>
              <a:rPr dirty="0" sz="1400" spc="-5" b="1">
                <a:latin typeface="Calibri"/>
                <a:cs typeface="Calibri"/>
              </a:rPr>
              <a:t>1001</a:t>
            </a:r>
            <a:endParaRPr sz="1400">
              <a:latin typeface="Calibri"/>
              <a:cs typeface="Calibri"/>
            </a:endParaRPr>
          </a:p>
          <a:p>
            <a:pPr algn="ctr" marR="198755">
              <a:lnSpc>
                <a:spcPct val="100000"/>
              </a:lnSpc>
              <a:spcBef>
                <a:spcPts val="850"/>
              </a:spcBef>
            </a:pPr>
            <a:r>
              <a:rPr dirty="0" sz="1400" spc="-5" b="1">
                <a:latin typeface="Calibri"/>
                <a:cs typeface="Calibri"/>
              </a:rPr>
              <a:t>1010</a:t>
            </a:r>
            <a:endParaRPr sz="1400">
              <a:latin typeface="Calibri"/>
              <a:cs typeface="Calibri"/>
            </a:endParaRPr>
          </a:p>
          <a:p>
            <a:pPr algn="ctr" marL="1296035">
              <a:lnSpc>
                <a:spcPct val="100000"/>
              </a:lnSpc>
              <a:spcBef>
                <a:spcPts val="160"/>
              </a:spcBef>
            </a:pPr>
            <a:r>
              <a:rPr dirty="0" sz="1400" spc="-5" b="1">
                <a:latin typeface="Calibri"/>
                <a:cs typeface="Calibri"/>
              </a:rPr>
              <a:t>1011</a:t>
            </a:r>
            <a:endParaRPr sz="1400">
              <a:latin typeface="Calibri"/>
              <a:cs typeface="Calibri"/>
            </a:endParaRPr>
          </a:p>
          <a:p>
            <a:pPr marL="1682750">
              <a:lnSpc>
                <a:spcPct val="100000"/>
              </a:lnSpc>
              <a:spcBef>
                <a:spcPts val="610"/>
              </a:spcBef>
            </a:pPr>
            <a:r>
              <a:rPr dirty="0" sz="1400" spc="-5" b="1">
                <a:latin typeface="Calibri"/>
                <a:cs typeface="Calibri"/>
              </a:rPr>
              <a:t>1100</a:t>
            </a:r>
            <a:endParaRPr sz="1400">
              <a:latin typeface="Calibri"/>
              <a:cs typeface="Calibri"/>
            </a:endParaRPr>
          </a:p>
          <a:p>
            <a:pPr algn="ctr" marL="1296035">
              <a:lnSpc>
                <a:spcPct val="100000"/>
              </a:lnSpc>
              <a:spcBef>
                <a:spcPts val="370"/>
              </a:spcBef>
            </a:pPr>
            <a:r>
              <a:rPr dirty="0" sz="1400" spc="-5" b="1">
                <a:latin typeface="Calibri"/>
                <a:cs typeface="Calibri"/>
              </a:rPr>
              <a:t>1101</a:t>
            </a:r>
            <a:endParaRPr sz="1400">
              <a:latin typeface="Calibri"/>
              <a:cs typeface="Calibri"/>
            </a:endParaRPr>
          </a:p>
          <a:p>
            <a:pPr algn="ctr" marR="198755">
              <a:lnSpc>
                <a:spcPct val="100000"/>
              </a:lnSpc>
              <a:spcBef>
                <a:spcPts val="195"/>
              </a:spcBef>
            </a:pPr>
            <a:r>
              <a:rPr dirty="0" sz="1400" spc="-5" b="1">
                <a:latin typeface="Calibri"/>
                <a:cs typeface="Calibri"/>
              </a:rPr>
              <a:t>1110</a:t>
            </a:r>
            <a:endParaRPr sz="1400">
              <a:latin typeface="Calibri"/>
              <a:cs typeface="Calibri"/>
            </a:endParaRPr>
          </a:p>
          <a:p>
            <a:pPr algn="ctr" marL="1259205">
              <a:lnSpc>
                <a:spcPct val="100000"/>
              </a:lnSpc>
              <a:spcBef>
                <a:spcPts val="720"/>
              </a:spcBef>
            </a:pPr>
            <a:r>
              <a:rPr dirty="0" sz="1400" spc="-5" b="1">
                <a:latin typeface="Calibri"/>
                <a:cs typeface="Calibri"/>
              </a:rPr>
              <a:t>1111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1143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On the other hand, this example can be solved in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way </a:t>
            </a:r>
            <a:r>
              <a:rPr dirty="0" sz="1400">
                <a:latin typeface="Times New Roman"/>
                <a:cs typeface="Times New Roman"/>
              </a:rPr>
              <a:t>that  </a:t>
            </a:r>
            <a:r>
              <a:rPr dirty="0" sz="1400" spc="-5">
                <a:latin typeface="Times New Roman"/>
                <a:cs typeface="Times New Roman"/>
              </a:rPr>
              <a:t>described in the explanation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 spc="-5" b="1" i="1">
                <a:latin typeface="Times New Roman"/>
                <a:cs typeface="Times New Roman"/>
              </a:rPr>
              <a:t>ADC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/A </a:t>
            </a:r>
            <a:r>
              <a:rPr dirty="0" sz="1400" spc="-5" b="1" i="1">
                <a:latin typeface="Times New Roman"/>
                <a:cs typeface="Times New Roman"/>
              </a:rPr>
              <a:t>10-bit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successive approximation </a:t>
            </a:r>
            <a:r>
              <a:rPr dirty="0" sz="1400" spc="-10">
                <a:latin typeface="Times New Roman"/>
                <a:cs typeface="Times New Roman"/>
              </a:rPr>
              <a:t>type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has a</a:t>
            </a:r>
            <a:endParaRPr sz="1400">
              <a:latin typeface="Times New Roman"/>
              <a:cs typeface="Times New Roman"/>
            </a:endParaRPr>
          </a:p>
          <a:p>
            <a:pPr marL="12700" marR="762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resolution (or quantization error)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10 </a:t>
            </a:r>
            <a:r>
              <a:rPr dirty="0" sz="1400" b="1" i="1">
                <a:latin typeface="Times New Roman"/>
                <a:cs typeface="Times New Roman"/>
              </a:rPr>
              <a:t>mV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Determine the digital output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analogue 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4.365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15" b="1" i="1">
                <a:latin typeface="Times New Roman"/>
                <a:cs typeface="Times New Roman"/>
              </a:rPr>
              <a:t>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2320290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steps= </a:t>
            </a:r>
            <a:r>
              <a:rPr dirty="0" sz="1400" spc="-5">
                <a:latin typeface="Times New Roman"/>
                <a:cs typeface="Times New Roman"/>
              </a:rPr>
              <a:t>analog input/resolution  4.365/ (10×10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=436.5</a:t>
            </a:r>
            <a:endParaRPr sz="1400">
              <a:latin typeface="Times New Roman"/>
              <a:cs typeface="Times New Roman"/>
            </a:endParaRPr>
          </a:p>
          <a:p>
            <a:pPr marL="12700" marR="23418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A/D converter will settle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step 436.  Digital output is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(0110110100)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/  </a:t>
            </a:r>
            <a:r>
              <a:rPr dirty="0" sz="1400" spc="-5">
                <a:latin typeface="Times New Roman"/>
                <a:cs typeface="Times New Roman"/>
              </a:rPr>
              <a:t>Compare  the  </a:t>
            </a:r>
            <a:r>
              <a:rPr dirty="0" sz="1400">
                <a:latin typeface="Times New Roman"/>
                <a:cs typeface="Times New Roman"/>
              </a:rPr>
              <a:t>average </a:t>
            </a:r>
            <a:r>
              <a:rPr dirty="0" sz="1400" spc="-5">
                <a:latin typeface="Times New Roman"/>
                <a:cs typeface="Times New Roman"/>
              </a:rPr>
              <a:t>conversion  time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eight-bit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counter-type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 with  that  </a:t>
            </a:r>
            <a:r>
              <a:rPr dirty="0" sz="1400">
                <a:latin typeface="Times New Roman"/>
                <a:cs typeface="Times New Roman"/>
              </a:rPr>
              <a:t>of an  </a:t>
            </a:r>
            <a:r>
              <a:rPr dirty="0" sz="1400" spc="-5">
                <a:latin typeface="Times New Roman"/>
                <a:cs typeface="Times New Roman"/>
              </a:rPr>
              <a:t>eight-bit  successive  approximation 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12700" marR="702945">
              <a:lnSpc>
                <a:spcPts val="1610"/>
              </a:lnSpc>
              <a:spcBef>
                <a:spcPts val="85"/>
              </a:spcBef>
            </a:pP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both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working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b="1" i="1">
                <a:latin typeface="Times New Roman"/>
                <a:cs typeface="Times New Roman"/>
              </a:rPr>
              <a:t>10 MHz </a:t>
            </a:r>
            <a:r>
              <a:rPr dirty="0" sz="1400" spc="-5">
                <a:latin typeface="Times New Roman"/>
                <a:cs typeface="Times New Roman"/>
              </a:rPr>
              <a:t>clock frequency.  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period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=1/f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60500" y="4121022"/>
            <a:ext cx="501650" cy="76200"/>
          </a:xfrm>
          <a:custGeom>
            <a:avLst/>
            <a:gdLst/>
            <a:ahLst/>
            <a:cxnLst/>
            <a:rect l="l" t="t" r="r" b="b"/>
            <a:pathLst>
              <a:path w="501650" h="76200">
                <a:moveTo>
                  <a:pt x="425450" y="44431"/>
                </a:moveTo>
                <a:lnTo>
                  <a:pt x="425450" y="76199"/>
                </a:lnTo>
                <a:lnTo>
                  <a:pt x="489162" y="44450"/>
                </a:lnTo>
                <a:lnTo>
                  <a:pt x="441706" y="44450"/>
                </a:lnTo>
                <a:lnTo>
                  <a:pt x="425450" y="44431"/>
                </a:lnTo>
                <a:close/>
              </a:path>
              <a:path w="501650" h="76200">
                <a:moveTo>
                  <a:pt x="425450" y="31735"/>
                </a:moveTo>
                <a:lnTo>
                  <a:pt x="425450" y="44431"/>
                </a:lnTo>
                <a:lnTo>
                  <a:pt x="441706" y="44450"/>
                </a:lnTo>
                <a:lnTo>
                  <a:pt x="444500" y="41655"/>
                </a:lnTo>
                <a:lnTo>
                  <a:pt x="444500" y="34670"/>
                </a:lnTo>
                <a:lnTo>
                  <a:pt x="441706" y="31750"/>
                </a:lnTo>
                <a:lnTo>
                  <a:pt x="425450" y="31735"/>
                </a:lnTo>
                <a:close/>
              </a:path>
              <a:path w="501650" h="76200">
                <a:moveTo>
                  <a:pt x="425450" y="0"/>
                </a:moveTo>
                <a:lnTo>
                  <a:pt x="425450" y="31735"/>
                </a:lnTo>
                <a:lnTo>
                  <a:pt x="438150" y="31750"/>
                </a:lnTo>
                <a:lnTo>
                  <a:pt x="441706" y="31750"/>
                </a:lnTo>
                <a:lnTo>
                  <a:pt x="444500" y="34670"/>
                </a:lnTo>
                <a:lnTo>
                  <a:pt x="444500" y="41655"/>
                </a:lnTo>
                <a:lnTo>
                  <a:pt x="441706" y="44450"/>
                </a:lnTo>
                <a:lnTo>
                  <a:pt x="489162" y="44450"/>
                </a:lnTo>
                <a:lnTo>
                  <a:pt x="501650" y="38226"/>
                </a:lnTo>
                <a:lnTo>
                  <a:pt x="425450" y="0"/>
                </a:lnTo>
                <a:close/>
              </a:path>
              <a:path w="501650" h="76200">
                <a:moveTo>
                  <a:pt x="6350" y="31241"/>
                </a:moveTo>
                <a:lnTo>
                  <a:pt x="2793" y="31241"/>
                </a:lnTo>
                <a:lnTo>
                  <a:pt x="0" y="34035"/>
                </a:lnTo>
                <a:lnTo>
                  <a:pt x="0" y="41147"/>
                </a:lnTo>
                <a:lnTo>
                  <a:pt x="2793" y="43941"/>
                </a:lnTo>
                <a:lnTo>
                  <a:pt x="425450" y="44431"/>
                </a:lnTo>
                <a:lnTo>
                  <a:pt x="425450" y="31735"/>
                </a:lnTo>
                <a:lnTo>
                  <a:pt x="6350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4382" y="3108959"/>
            <a:ext cx="563245" cy="864235"/>
          </a:xfrm>
          <a:custGeom>
            <a:avLst/>
            <a:gdLst/>
            <a:ahLst/>
            <a:cxnLst/>
            <a:rect l="l" t="t" r="r" b="b"/>
            <a:pathLst>
              <a:path w="563244" h="864235">
                <a:moveTo>
                  <a:pt x="511144" y="57172"/>
                </a:moveTo>
                <a:lnTo>
                  <a:pt x="0" y="850392"/>
                </a:lnTo>
                <a:lnTo>
                  <a:pt x="21336" y="864107"/>
                </a:lnTo>
                <a:lnTo>
                  <a:pt x="532460" y="70918"/>
                </a:lnTo>
                <a:lnTo>
                  <a:pt x="511144" y="57172"/>
                </a:lnTo>
                <a:close/>
              </a:path>
              <a:path w="563244" h="864235">
                <a:moveTo>
                  <a:pt x="558030" y="46481"/>
                </a:moveTo>
                <a:lnTo>
                  <a:pt x="518032" y="46481"/>
                </a:lnTo>
                <a:lnTo>
                  <a:pt x="539369" y="60198"/>
                </a:lnTo>
                <a:lnTo>
                  <a:pt x="532460" y="70918"/>
                </a:lnTo>
                <a:lnTo>
                  <a:pt x="553847" y="84708"/>
                </a:lnTo>
                <a:lnTo>
                  <a:pt x="558030" y="46481"/>
                </a:lnTo>
                <a:close/>
              </a:path>
              <a:path w="563244" h="864235">
                <a:moveTo>
                  <a:pt x="518032" y="46481"/>
                </a:moveTo>
                <a:lnTo>
                  <a:pt x="511144" y="57172"/>
                </a:lnTo>
                <a:lnTo>
                  <a:pt x="532460" y="70918"/>
                </a:lnTo>
                <a:lnTo>
                  <a:pt x="539369" y="60198"/>
                </a:lnTo>
                <a:lnTo>
                  <a:pt x="518032" y="46481"/>
                </a:lnTo>
                <a:close/>
              </a:path>
              <a:path w="563244" h="864235">
                <a:moveTo>
                  <a:pt x="563118" y="0"/>
                </a:moveTo>
                <a:lnTo>
                  <a:pt x="489838" y="43433"/>
                </a:lnTo>
                <a:lnTo>
                  <a:pt x="511144" y="57172"/>
                </a:lnTo>
                <a:lnTo>
                  <a:pt x="518032" y="46481"/>
                </a:lnTo>
                <a:lnTo>
                  <a:pt x="558030" y="46481"/>
                </a:lnTo>
                <a:lnTo>
                  <a:pt x="5631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0660" y="4254880"/>
            <a:ext cx="569595" cy="923290"/>
          </a:xfrm>
          <a:custGeom>
            <a:avLst/>
            <a:gdLst/>
            <a:ahLst/>
            <a:cxnLst/>
            <a:rect l="l" t="t" r="r" b="b"/>
            <a:pathLst>
              <a:path w="569594" h="923289">
                <a:moveTo>
                  <a:pt x="523972" y="861301"/>
                </a:moveTo>
                <a:lnTo>
                  <a:pt x="496824" y="877951"/>
                </a:lnTo>
                <a:lnTo>
                  <a:pt x="569213" y="922908"/>
                </a:lnTo>
                <a:lnTo>
                  <a:pt x="565145" y="876045"/>
                </a:lnTo>
                <a:lnTo>
                  <a:pt x="536320" y="876045"/>
                </a:lnTo>
                <a:lnTo>
                  <a:pt x="532383" y="875156"/>
                </a:lnTo>
                <a:lnTo>
                  <a:pt x="530606" y="872108"/>
                </a:lnTo>
                <a:lnTo>
                  <a:pt x="523972" y="861301"/>
                </a:lnTo>
                <a:close/>
              </a:path>
              <a:path w="569594" h="923289">
                <a:moveTo>
                  <a:pt x="534761" y="854684"/>
                </a:moveTo>
                <a:lnTo>
                  <a:pt x="523972" y="861301"/>
                </a:lnTo>
                <a:lnTo>
                  <a:pt x="530606" y="872108"/>
                </a:lnTo>
                <a:lnTo>
                  <a:pt x="532383" y="875156"/>
                </a:lnTo>
                <a:lnTo>
                  <a:pt x="536320" y="876045"/>
                </a:lnTo>
                <a:lnTo>
                  <a:pt x="539369" y="874140"/>
                </a:lnTo>
                <a:lnTo>
                  <a:pt x="542289" y="872363"/>
                </a:lnTo>
                <a:lnTo>
                  <a:pt x="543306" y="868426"/>
                </a:lnTo>
                <a:lnTo>
                  <a:pt x="541401" y="865504"/>
                </a:lnTo>
                <a:lnTo>
                  <a:pt x="534761" y="854684"/>
                </a:lnTo>
                <a:close/>
              </a:path>
              <a:path w="569594" h="923289">
                <a:moveTo>
                  <a:pt x="561847" y="838073"/>
                </a:moveTo>
                <a:lnTo>
                  <a:pt x="534761" y="854684"/>
                </a:lnTo>
                <a:lnTo>
                  <a:pt x="541401" y="865504"/>
                </a:lnTo>
                <a:lnTo>
                  <a:pt x="543306" y="868426"/>
                </a:lnTo>
                <a:lnTo>
                  <a:pt x="542289" y="872363"/>
                </a:lnTo>
                <a:lnTo>
                  <a:pt x="539369" y="874140"/>
                </a:lnTo>
                <a:lnTo>
                  <a:pt x="536320" y="876045"/>
                </a:lnTo>
                <a:lnTo>
                  <a:pt x="565145" y="876045"/>
                </a:lnTo>
                <a:lnTo>
                  <a:pt x="561847" y="838073"/>
                </a:lnTo>
                <a:close/>
              </a:path>
              <a:path w="569594" h="923289">
                <a:moveTo>
                  <a:pt x="6857" y="0"/>
                </a:moveTo>
                <a:lnTo>
                  <a:pt x="3937" y="1777"/>
                </a:lnTo>
                <a:lnTo>
                  <a:pt x="888" y="3682"/>
                </a:lnTo>
                <a:lnTo>
                  <a:pt x="0" y="7619"/>
                </a:lnTo>
                <a:lnTo>
                  <a:pt x="523972" y="861301"/>
                </a:lnTo>
                <a:lnTo>
                  <a:pt x="534761" y="854684"/>
                </a:lnTo>
                <a:lnTo>
                  <a:pt x="12700" y="3937"/>
                </a:lnTo>
                <a:lnTo>
                  <a:pt x="10794" y="888"/>
                </a:lnTo>
                <a:lnTo>
                  <a:pt x="68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34741" y="3099561"/>
            <a:ext cx="370840" cy="335915"/>
          </a:xfrm>
          <a:custGeom>
            <a:avLst/>
            <a:gdLst/>
            <a:ahLst/>
            <a:cxnLst/>
            <a:rect l="l" t="t" r="r" b="b"/>
            <a:pathLst>
              <a:path w="370839" h="335914">
                <a:moveTo>
                  <a:pt x="305414" y="294149"/>
                </a:moveTo>
                <a:lnTo>
                  <a:pt x="288417" y="313054"/>
                </a:lnTo>
                <a:lnTo>
                  <a:pt x="370458" y="335788"/>
                </a:lnTo>
                <a:lnTo>
                  <a:pt x="357465" y="302641"/>
                </a:lnTo>
                <a:lnTo>
                  <a:pt x="314832" y="302641"/>
                </a:lnTo>
                <a:lnTo>
                  <a:pt x="305414" y="294149"/>
                </a:lnTo>
                <a:close/>
              </a:path>
              <a:path w="370839" h="335914">
                <a:moveTo>
                  <a:pt x="322367" y="275294"/>
                </a:moveTo>
                <a:lnTo>
                  <a:pt x="305414" y="294149"/>
                </a:lnTo>
                <a:lnTo>
                  <a:pt x="314832" y="302641"/>
                </a:lnTo>
                <a:lnTo>
                  <a:pt x="331850" y="283845"/>
                </a:lnTo>
                <a:lnTo>
                  <a:pt x="322367" y="275294"/>
                </a:lnTo>
                <a:close/>
              </a:path>
              <a:path w="370839" h="335914">
                <a:moveTo>
                  <a:pt x="339344" y="256413"/>
                </a:moveTo>
                <a:lnTo>
                  <a:pt x="322367" y="275294"/>
                </a:lnTo>
                <a:lnTo>
                  <a:pt x="331850" y="283845"/>
                </a:lnTo>
                <a:lnTo>
                  <a:pt x="314832" y="302641"/>
                </a:lnTo>
                <a:lnTo>
                  <a:pt x="357465" y="302641"/>
                </a:lnTo>
                <a:lnTo>
                  <a:pt x="339344" y="256413"/>
                </a:lnTo>
                <a:close/>
              </a:path>
              <a:path w="370839" h="335914">
                <a:moveTo>
                  <a:pt x="17017" y="0"/>
                </a:moveTo>
                <a:lnTo>
                  <a:pt x="0" y="18796"/>
                </a:lnTo>
                <a:lnTo>
                  <a:pt x="305414" y="294149"/>
                </a:lnTo>
                <a:lnTo>
                  <a:pt x="322367" y="275294"/>
                </a:lnTo>
                <a:lnTo>
                  <a:pt x="17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93335" y="1558924"/>
            <a:ext cx="350520" cy="207010"/>
          </a:xfrm>
          <a:custGeom>
            <a:avLst/>
            <a:gdLst/>
            <a:ahLst/>
            <a:cxnLst/>
            <a:rect l="l" t="t" r="r" b="b"/>
            <a:pathLst>
              <a:path w="350520" h="207010">
                <a:moveTo>
                  <a:pt x="281109" y="32807"/>
                </a:moveTo>
                <a:lnTo>
                  <a:pt x="1015" y="195706"/>
                </a:lnTo>
                <a:lnTo>
                  <a:pt x="0" y="199516"/>
                </a:lnTo>
                <a:lnTo>
                  <a:pt x="3555" y="205612"/>
                </a:lnTo>
                <a:lnTo>
                  <a:pt x="7365" y="206628"/>
                </a:lnTo>
                <a:lnTo>
                  <a:pt x="287498" y="43823"/>
                </a:lnTo>
                <a:lnTo>
                  <a:pt x="281109" y="32807"/>
                </a:lnTo>
                <a:close/>
              </a:path>
              <a:path w="350520" h="207010">
                <a:moveTo>
                  <a:pt x="333977" y="24637"/>
                </a:moveTo>
                <a:lnTo>
                  <a:pt x="295021" y="24637"/>
                </a:lnTo>
                <a:lnTo>
                  <a:pt x="298958" y="25653"/>
                </a:lnTo>
                <a:lnTo>
                  <a:pt x="302513" y="31750"/>
                </a:lnTo>
                <a:lnTo>
                  <a:pt x="301498" y="35686"/>
                </a:lnTo>
                <a:lnTo>
                  <a:pt x="287498" y="43823"/>
                </a:lnTo>
                <a:lnTo>
                  <a:pt x="303402" y="71247"/>
                </a:lnTo>
                <a:lnTo>
                  <a:pt x="333977" y="24637"/>
                </a:lnTo>
                <a:close/>
              </a:path>
              <a:path w="350520" h="207010">
                <a:moveTo>
                  <a:pt x="295021" y="24637"/>
                </a:moveTo>
                <a:lnTo>
                  <a:pt x="292100" y="26415"/>
                </a:lnTo>
                <a:lnTo>
                  <a:pt x="281109" y="32807"/>
                </a:lnTo>
                <a:lnTo>
                  <a:pt x="287498" y="43823"/>
                </a:lnTo>
                <a:lnTo>
                  <a:pt x="301498" y="35686"/>
                </a:lnTo>
                <a:lnTo>
                  <a:pt x="302513" y="31750"/>
                </a:lnTo>
                <a:lnTo>
                  <a:pt x="298958" y="25653"/>
                </a:lnTo>
                <a:lnTo>
                  <a:pt x="295021" y="24637"/>
                </a:lnTo>
                <a:close/>
              </a:path>
              <a:path w="350520" h="207010">
                <a:moveTo>
                  <a:pt x="350138" y="0"/>
                </a:moveTo>
                <a:lnTo>
                  <a:pt x="265175" y="5333"/>
                </a:lnTo>
                <a:lnTo>
                  <a:pt x="281109" y="32807"/>
                </a:lnTo>
                <a:lnTo>
                  <a:pt x="292100" y="26415"/>
                </a:lnTo>
                <a:lnTo>
                  <a:pt x="295021" y="24637"/>
                </a:lnTo>
                <a:lnTo>
                  <a:pt x="333977" y="24637"/>
                </a:lnTo>
                <a:lnTo>
                  <a:pt x="350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17088" y="4866004"/>
            <a:ext cx="360045" cy="298450"/>
          </a:xfrm>
          <a:custGeom>
            <a:avLst/>
            <a:gdLst/>
            <a:ahLst/>
            <a:cxnLst/>
            <a:rect l="l" t="t" r="r" b="b"/>
            <a:pathLst>
              <a:path w="360045" h="298450">
                <a:moveTo>
                  <a:pt x="296736" y="43676"/>
                </a:moveTo>
                <a:lnTo>
                  <a:pt x="3048" y="285876"/>
                </a:lnTo>
                <a:lnTo>
                  <a:pt x="381" y="288163"/>
                </a:lnTo>
                <a:lnTo>
                  <a:pt x="0" y="292226"/>
                </a:lnTo>
                <a:lnTo>
                  <a:pt x="2159" y="294893"/>
                </a:lnTo>
                <a:lnTo>
                  <a:pt x="4444" y="297561"/>
                </a:lnTo>
                <a:lnTo>
                  <a:pt x="8509" y="297941"/>
                </a:lnTo>
                <a:lnTo>
                  <a:pt x="11175" y="295782"/>
                </a:lnTo>
                <a:lnTo>
                  <a:pt x="304791" y="53418"/>
                </a:lnTo>
                <a:lnTo>
                  <a:pt x="296736" y="43676"/>
                </a:lnTo>
                <a:close/>
              </a:path>
              <a:path w="360045" h="298450">
                <a:moveTo>
                  <a:pt x="344772" y="33274"/>
                </a:moveTo>
                <a:lnTo>
                  <a:pt x="309245" y="33274"/>
                </a:lnTo>
                <a:lnTo>
                  <a:pt x="313182" y="33654"/>
                </a:lnTo>
                <a:lnTo>
                  <a:pt x="315467" y="36321"/>
                </a:lnTo>
                <a:lnTo>
                  <a:pt x="317626" y="39115"/>
                </a:lnTo>
                <a:lnTo>
                  <a:pt x="317246" y="43052"/>
                </a:lnTo>
                <a:lnTo>
                  <a:pt x="314578" y="45338"/>
                </a:lnTo>
                <a:lnTo>
                  <a:pt x="304791" y="53418"/>
                </a:lnTo>
                <a:lnTo>
                  <a:pt x="324992" y="77850"/>
                </a:lnTo>
                <a:lnTo>
                  <a:pt x="344772" y="33274"/>
                </a:lnTo>
                <a:close/>
              </a:path>
              <a:path w="360045" h="298450">
                <a:moveTo>
                  <a:pt x="309245" y="33274"/>
                </a:moveTo>
                <a:lnTo>
                  <a:pt x="306577" y="35559"/>
                </a:lnTo>
                <a:lnTo>
                  <a:pt x="296736" y="43676"/>
                </a:lnTo>
                <a:lnTo>
                  <a:pt x="304791" y="53418"/>
                </a:lnTo>
                <a:lnTo>
                  <a:pt x="314578" y="45338"/>
                </a:lnTo>
                <a:lnTo>
                  <a:pt x="317246" y="43052"/>
                </a:lnTo>
                <a:lnTo>
                  <a:pt x="317626" y="39115"/>
                </a:lnTo>
                <a:lnTo>
                  <a:pt x="315467" y="36321"/>
                </a:lnTo>
                <a:lnTo>
                  <a:pt x="313182" y="33654"/>
                </a:lnTo>
                <a:lnTo>
                  <a:pt x="309245" y="33274"/>
                </a:lnTo>
                <a:close/>
              </a:path>
              <a:path w="360045" h="298450">
                <a:moveTo>
                  <a:pt x="359537" y="0"/>
                </a:moveTo>
                <a:lnTo>
                  <a:pt x="276478" y="19176"/>
                </a:lnTo>
                <a:lnTo>
                  <a:pt x="296736" y="43676"/>
                </a:lnTo>
                <a:lnTo>
                  <a:pt x="306577" y="35559"/>
                </a:lnTo>
                <a:lnTo>
                  <a:pt x="309245" y="33274"/>
                </a:lnTo>
                <a:lnTo>
                  <a:pt x="344772" y="33274"/>
                </a:lnTo>
                <a:lnTo>
                  <a:pt x="3595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36264" y="5396229"/>
            <a:ext cx="311785" cy="297815"/>
          </a:xfrm>
          <a:custGeom>
            <a:avLst/>
            <a:gdLst/>
            <a:ahLst/>
            <a:cxnLst/>
            <a:rect l="l" t="t" r="r" b="b"/>
            <a:pathLst>
              <a:path w="311785" h="297814">
                <a:moveTo>
                  <a:pt x="252310" y="249803"/>
                </a:moveTo>
                <a:lnTo>
                  <a:pt x="230377" y="272795"/>
                </a:lnTo>
                <a:lnTo>
                  <a:pt x="311785" y="297814"/>
                </a:lnTo>
                <a:lnTo>
                  <a:pt x="298535" y="260984"/>
                </a:lnTo>
                <a:lnTo>
                  <a:pt x="264033" y="260984"/>
                </a:lnTo>
                <a:lnTo>
                  <a:pt x="252310" y="249803"/>
                </a:lnTo>
                <a:close/>
              </a:path>
              <a:path w="311785" h="297814">
                <a:moveTo>
                  <a:pt x="261055" y="240636"/>
                </a:moveTo>
                <a:lnTo>
                  <a:pt x="252310" y="249803"/>
                </a:lnTo>
                <a:lnTo>
                  <a:pt x="264033" y="260984"/>
                </a:lnTo>
                <a:lnTo>
                  <a:pt x="267970" y="260857"/>
                </a:lnTo>
                <a:lnTo>
                  <a:pt x="272796" y="255777"/>
                </a:lnTo>
                <a:lnTo>
                  <a:pt x="272796" y="251840"/>
                </a:lnTo>
                <a:lnTo>
                  <a:pt x="261055" y="240636"/>
                </a:lnTo>
                <a:close/>
              </a:path>
              <a:path w="311785" h="297814">
                <a:moveTo>
                  <a:pt x="282956" y="217677"/>
                </a:moveTo>
                <a:lnTo>
                  <a:pt x="261055" y="240636"/>
                </a:lnTo>
                <a:lnTo>
                  <a:pt x="272796" y="251840"/>
                </a:lnTo>
                <a:lnTo>
                  <a:pt x="272796" y="255777"/>
                </a:lnTo>
                <a:lnTo>
                  <a:pt x="267970" y="260857"/>
                </a:lnTo>
                <a:lnTo>
                  <a:pt x="264033" y="260984"/>
                </a:lnTo>
                <a:lnTo>
                  <a:pt x="298535" y="260984"/>
                </a:lnTo>
                <a:lnTo>
                  <a:pt x="282956" y="217677"/>
                </a:lnTo>
                <a:close/>
              </a:path>
              <a:path w="311785" h="297814">
                <a:moveTo>
                  <a:pt x="8890" y="0"/>
                </a:moveTo>
                <a:lnTo>
                  <a:pt x="4826" y="126"/>
                </a:lnTo>
                <a:lnTo>
                  <a:pt x="2412" y="2539"/>
                </a:lnTo>
                <a:lnTo>
                  <a:pt x="0" y="5079"/>
                </a:lnTo>
                <a:lnTo>
                  <a:pt x="127" y="9143"/>
                </a:lnTo>
                <a:lnTo>
                  <a:pt x="2540" y="11556"/>
                </a:lnTo>
                <a:lnTo>
                  <a:pt x="252310" y="249803"/>
                </a:lnTo>
                <a:lnTo>
                  <a:pt x="261055" y="240636"/>
                </a:lnTo>
                <a:lnTo>
                  <a:pt x="8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98010" y="1958339"/>
            <a:ext cx="283845" cy="169545"/>
          </a:xfrm>
          <a:custGeom>
            <a:avLst/>
            <a:gdLst/>
            <a:ahLst/>
            <a:cxnLst/>
            <a:rect l="l" t="t" r="r" b="b"/>
            <a:pathLst>
              <a:path w="283845" h="169544">
                <a:moveTo>
                  <a:pt x="214530" y="33066"/>
                </a:moveTo>
                <a:lnTo>
                  <a:pt x="1015" y="158242"/>
                </a:lnTo>
                <a:lnTo>
                  <a:pt x="0" y="162051"/>
                </a:lnTo>
                <a:lnTo>
                  <a:pt x="3555" y="168148"/>
                </a:lnTo>
                <a:lnTo>
                  <a:pt x="7365" y="169164"/>
                </a:lnTo>
                <a:lnTo>
                  <a:pt x="220949" y="44017"/>
                </a:lnTo>
                <a:lnTo>
                  <a:pt x="214530" y="33066"/>
                </a:lnTo>
                <a:close/>
              </a:path>
              <a:path w="283845" h="169544">
                <a:moveTo>
                  <a:pt x="267253" y="24892"/>
                </a:moveTo>
                <a:lnTo>
                  <a:pt x="228473" y="24892"/>
                </a:lnTo>
                <a:lnTo>
                  <a:pt x="232410" y="25908"/>
                </a:lnTo>
                <a:lnTo>
                  <a:pt x="234187" y="28955"/>
                </a:lnTo>
                <a:lnTo>
                  <a:pt x="235965" y="31876"/>
                </a:lnTo>
                <a:lnTo>
                  <a:pt x="234950" y="35814"/>
                </a:lnTo>
                <a:lnTo>
                  <a:pt x="220949" y="44017"/>
                </a:lnTo>
                <a:lnTo>
                  <a:pt x="236981" y="71374"/>
                </a:lnTo>
                <a:lnTo>
                  <a:pt x="267253" y="24892"/>
                </a:lnTo>
                <a:close/>
              </a:path>
              <a:path w="283845" h="169544">
                <a:moveTo>
                  <a:pt x="228473" y="24892"/>
                </a:moveTo>
                <a:lnTo>
                  <a:pt x="214530" y="33066"/>
                </a:lnTo>
                <a:lnTo>
                  <a:pt x="220949" y="44017"/>
                </a:lnTo>
                <a:lnTo>
                  <a:pt x="234950" y="35814"/>
                </a:lnTo>
                <a:lnTo>
                  <a:pt x="235965" y="31876"/>
                </a:lnTo>
                <a:lnTo>
                  <a:pt x="234187" y="28955"/>
                </a:lnTo>
                <a:lnTo>
                  <a:pt x="232410" y="25908"/>
                </a:lnTo>
                <a:lnTo>
                  <a:pt x="228473" y="24892"/>
                </a:lnTo>
                <a:close/>
              </a:path>
              <a:path w="283845" h="169544">
                <a:moveTo>
                  <a:pt x="283463" y="0"/>
                </a:moveTo>
                <a:lnTo>
                  <a:pt x="198500" y="5715"/>
                </a:lnTo>
                <a:lnTo>
                  <a:pt x="214530" y="33066"/>
                </a:lnTo>
                <a:lnTo>
                  <a:pt x="228473" y="24892"/>
                </a:lnTo>
                <a:lnTo>
                  <a:pt x="267253" y="24892"/>
                </a:lnTo>
                <a:lnTo>
                  <a:pt x="283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98772" y="2316987"/>
            <a:ext cx="283210" cy="175895"/>
          </a:xfrm>
          <a:custGeom>
            <a:avLst/>
            <a:gdLst/>
            <a:ahLst/>
            <a:cxnLst/>
            <a:rect l="l" t="t" r="r" b="b"/>
            <a:pathLst>
              <a:path w="283210" h="175894">
                <a:moveTo>
                  <a:pt x="210735" y="147319"/>
                </a:moveTo>
                <a:lnTo>
                  <a:pt x="197738" y="169164"/>
                </a:lnTo>
                <a:lnTo>
                  <a:pt x="282701" y="175387"/>
                </a:lnTo>
                <a:lnTo>
                  <a:pt x="268869" y="153797"/>
                </a:lnTo>
                <a:lnTo>
                  <a:pt x="221614" y="153797"/>
                </a:lnTo>
                <a:lnTo>
                  <a:pt x="210735" y="147319"/>
                </a:lnTo>
                <a:close/>
              </a:path>
              <a:path w="283210" h="175894">
                <a:moveTo>
                  <a:pt x="223752" y="125440"/>
                </a:moveTo>
                <a:lnTo>
                  <a:pt x="210735" y="147319"/>
                </a:lnTo>
                <a:lnTo>
                  <a:pt x="221614" y="153797"/>
                </a:lnTo>
                <a:lnTo>
                  <a:pt x="234696" y="131952"/>
                </a:lnTo>
                <a:lnTo>
                  <a:pt x="223752" y="125440"/>
                </a:lnTo>
                <a:close/>
              </a:path>
              <a:path w="283210" h="175894">
                <a:moveTo>
                  <a:pt x="236727" y="103631"/>
                </a:moveTo>
                <a:lnTo>
                  <a:pt x="223752" y="125440"/>
                </a:lnTo>
                <a:lnTo>
                  <a:pt x="234696" y="131952"/>
                </a:lnTo>
                <a:lnTo>
                  <a:pt x="221614" y="153797"/>
                </a:lnTo>
                <a:lnTo>
                  <a:pt x="268869" y="153797"/>
                </a:lnTo>
                <a:lnTo>
                  <a:pt x="236727" y="103631"/>
                </a:lnTo>
                <a:close/>
              </a:path>
              <a:path w="283210" h="175894">
                <a:moveTo>
                  <a:pt x="12953" y="0"/>
                </a:moveTo>
                <a:lnTo>
                  <a:pt x="0" y="21844"/>
                </a:lnTo>
                <a:lnTo>
                  <a:pt x="210735" y="147319"/>
                </a:lnTo>
                <a:lnTo>
                  <a:pt x="223752" y="125440"/>
                </a:lnTo>
                <a:lnTo>
                  <a:pt x="129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27347" y="3578732"/>
            <a:ext cx="283210" cy="175895"/>
          </a:xfrm>
          <a:custGeom>
            <a:avLst/>
            <a:gdLst/>
            <a:ahLst/>
            <a:cxnLst/>
            <a:rect l="l" t="t" r="r" b="b"/>
            <a:pathLst>
              <a:path w="283210" h="175895">
                <a:moveTo>
                  <a:pt x="210735" y="147319"/>
                </a:moveTo>
                <a:lnTo>
                  <a:pt x="197738" y="169164"/>
                </a:lnTo>
                <a:lnTo>
                  <a:pt x="282701" y="175386"/>
                </a:lnTo>
                <a:lnTo>
                  <a:pt x="268869" y="153797"/>
                </a:lnTo>
                <a:lnTo>
                  <a:pt x="221614" y="153797"/>
                </a:lnTo>
                <a:lnTo>
                  <a:pt x="210735" y="147319"/>
                </a:lnTo>
                <a:close/>
              </a:path>
              <a:path w="283210" h="175895">
                <a:moveTo>
                  <a:pt x="223752" y="125440"/>
                </a:moveTo>
                <a:lnTo>
                  <a:pt x="210735" y="147319"/>
                </a:lnTo>
                <a:lnTo>
                  <a:pt x="221614" y="153797"/>
                </a:lnTo>
                <a:lnTo>
                  <a:pt x="234696" y="131952"/>
                </a:lnTo>
                <a:lnTo>
                  <a:pt x="223752" y="125440"/>
                </a:lnTo>
                <a:close/>
              </a:path>
              <a:path w="283210" h="175895">
                <a:moveTo>
                  <a:pt x="236727" y="103631"/>
                </a:moveTo>
                <a:lnTo>
                  <a:pt x="223752" y="125440"/>
                </a:lnTo>
                <a:lnTo>
                  <a:pt x="234696" y="131952"/>
                </a:lnTo>
                <a:lnTo>
                  <a:pt x="221614" y="153797"/>
                </a:lnTo>
                <a:lnTo>
                  <a:pt x="268869" y="153797"/>
                </a:lnTo>
                <a:lnTo>
                  <a:pt x="236727" y="103631"/>
                </a:lnTo>
                <a:close/>
              </a:path>
              <a:path w="283210" h="175895">
                <a:moveTo>
                  <a:pt x="12953" y="0"/>
                </a:moveTo>
                <a:lnTo>
                  <a:pt x="0" y="21844"/>
                </a:lnTo>
                <a:lnTo>
                  <a:pt x="210735" y="147319"/>
                </a:lnTo>
                <a:lnTo>
                  <a:pt x="223752" y="125440"/>
                </a:lnTo>
                <a:lnTo>
                  <a:pt x="129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17060" y="3273424"/>
            <a:ext cx="283845" cy="169545"/>
          </a:xfrm>
          <a:custGeom>
            <a:avLst/>
            <a:gdLst/>
            <a:ahLst/>
            <a:cxnLst/>
            <a:rect l="l" t="t" r="r" b="b"/>
            <a:pathLst>
              <a:path w="283845" h="169545">
                <a:moveTo>
                  <a:pt x="214530" y="33066"/>
                </a:moveTo>
                <a:lnTo>
                  <a:pt x="1015" y="158241"/>
                </a:lnTo>
                <a:lnTo>
                  <a:pt x="0" y="162051"/>
                </a:lnTo>
                <a:lnTo>
                  <a:pt x="3555" y="168148"/>
                </a:lnTo>
                <a:lnTo>
                  <a:pt x="7365" y="169163"/>
                </a:lnTo>
                <a:lnTo>
                  <a:pt x="220949" y="44017"/>
                </a:lnTo>
                <a:lnTo>
                  <a:pt x="214530" y="33066"/>
                </a:lnTo>
                <a:close/>
              </a:path>
              <a:path w="283845" h="169545">
                <a:moveTo>
                  <a:pt x="267253" y="24891"/>
                </a:moveTo>
                <a:lnTo>
                  <a:pt x="228473" y="24891"/>
                </a:lnTo>
                <a:lnTo>
                  <a:pt x="232410" y="25907"/>
                </a:lnTo>
                <a:lnTo>
                  <a:pt x="234187" y="28955"/>
                </a:lnTo>
                <a:lnTo>
                  <a:pt x="235965" y="31876"/>
                </a:lnTo>
                <a:lnTo>
                  <a:pt x="234950" y="35813"/>
                </a:lnTo>
                <a:lnTo>
                  <a:pt x="220949" y="44017"/>
                </a:lnTo>
                <a:lnTo>
                  <a:pt x="236981" y="71374"/>
                </a:lnTo>
                <a:lnTo>
                  <a:pt x="267253" y="24891"/>
                </a:lnTo>
                <a:close/>
              </a:path>
              <a:path w="283845" h="169545">
                <a:moveTo>
                  <a:pt x="228473" y="24891"/>
                </a:moveTo>
                <a:lnTo>
                  <a:pt x="214530" y="33066"/>
                </a:lnTo>
                <a:lnTo>
                  <a:pt x="220949" y="44017"/>
                </a:lnTo>
                <a:lnTo>
                  <a:pt x="234950" y="35813"/>
                </a:lnTo>
                <a:lnTo>
                  <a:pt x="235965" y="31876"/>
                </a:lnTo>
                <a:lnTo>
                  <a:pt x="234187" y="28955"/>
                </a:lnTo>
                <a:lnTo>
                  <a:pt x="232410" y="25907"/>
                </a:lnTo>
                <a:lnTo>
                  <a:pt x="228473" y="24891"/>
                </a:lnTo>
                <a:close/>
              </a:path>
              <a:path w="283845" h="169545">
                <a:moveTo>
                  <a:pt x="283463" y="0"/>
                </a:moveTo>
                <a:lnTo>
                  <a:pt x="198500" y="5714"/>
                </a:lnTo>
                <a:lnTo>
                  <a:pt x="214530" y="33066"/>
                </a:lnTo>
                <a:lnTo>
                  <a:pt x="228473" y="24891"/>
                </a:lnTo>
                <a:lnTo>
                  <a:pt x="267253" y="24891"/>
                </a:lnTo>
                <a:lnTo>
                  <a:pt x="283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17060" y="4820665"/>
            <a:ext cx="283845" cy="172085"/>
          </a:xfrm>
          <a:custGeom>
            <a:avLst/>
            <a:gdLst/>
            <a:ahLst/>
            <a:cxnLst/>
            <a:rect l="l" t="t" r="r" b="b"/>
            <a:pathLst>
              <a:path w="283845" h="172085">
                <a:moveTo>
                  <a:pt x="214759" y="138154"/>
                </a:moveTo>
                <a:lnTo>
                  <a:pt x="198500" y="165480"/>
                </a:lnTo>
                <a:lnTo>
                  <a:pt x="283463" y="171703"/>
                </a:lnTo>
                <a:lnTo>
                  <a:pt x="267271" y="146430"/>
                </a:lnTo>
                <a:lnTo>
                  <a:pt x="228726" y="146430"/>
                </a:lnTo>
                <a:lnTo>
                  <a:pt x="225678" y="144652"/>
                </a:lnTo>
                <a:lnTo>
                  <a:pt x="214759" y="138154"/>
                </a:lnTo>
                <a:close/>
              </a:path>
              <a:path w="283845" h="172085">
                <a:moveTo>
                  <a:pt x="221253" y="127239"/>
                </a:moveTo>
                <a:lnTo>
                  <a:pt x="214759" y="138154"/>
                </a:lnTo>
                <a:lnTo>
                  <a:pt x="225678" y="144652"/>
                </a:lnTo>
                <a:lnTo>
                  <a:pt x="228726" y="146430"/>
                </a:lnTo>
                <a:lnTo>
                  <a:pt x="232537" y="145541"/>
                </a:lnTo>
                <a:lnTo>
                  <a:pt x="236092" y="139445"/>
                </a:lnTo>
                <a:lnTo>
                  <a:pt x="235203" y="135508"/>
                </a:lnTo>
                <a:lnTo>
                  <a:pt x="232155" y="133730"/>
                </a:lnTo>
                <a:lnTo>
                  <a:pt x="221253" y="127239"/>
                </a:lnTo>
                <a:close/>
              </a:path>
              <a:path w="283845" h="172085">
                <a:moveTo>
                  <a:pt x="237489" y="99948"/>
                </a:moveTo>
                <a:lnTo>
                  <a:pt x="221253" y="127239"/>
                </a:lnTo>
                <a:lnTo>
                  <a:pt x="232155" y="133730"/>
                </a:lnTo>
                <a:lnTo>
                  <a:pt x="235203" y="135508"/>
                </a:lnTo>
                <a:lnTo>
                  <a:pt x="236092" y="139445"/>
                </a:lnTo>
                <a:lnTo>
                  <a:pt x="232537" y="145541"/>
                </a:lnTo>
                <a:lnTo>
                  <a:pt x="228726" y="146430"/>
                </a:lnTo>
                <a:lnTo>
                  <a:pt x="267271" y="146430"/>
                </a:lnTo>
                <a:lnTo>
                  <a:pt x="237489" y="99948"/>
                </a:lnTo>
                <a:close/>
              </a:path>
              <a:path w="283845" h="172085">
                <a:moveTo>
                  <a:pt x="7492" y="0"/>
                </a:moveTo>
                <a:lnTo>
                  <a:pt x="3555" y="1015"/>
                </a:lnTo>
                <a:lnTo>
                  <a:pt x="1777" y="3937"/>
                </a:lnTo>
                <a:lnTo>
                  <a:pt x="0" y="6984"/>
                </a:lnTo>
                <a:lnTo>
                  <a:pt x="1015" y="10921"/>
                </a:lnTo>
                <a:lnTo>
                  <a:pt x="3937" y="12700"/>
                </a:lnTo>
                <a:lnTo>
                  <a:pt x="214759" y="138154"/>
                </a:lnTo>
                <a:lnTo>
                  <a:pt x="221253" y="127239"/>
                </a:lnTo>
                <a:lnTo>
                  <a:pt x="10540" y="1777"/>
                </a:lnTo>
                <a:lnTo>
                  <a:pt x="74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17060" y="4540249"/>
            <a:ext cx="283845" cy="168910"/>
          </a:xfrm>
          <a:custGeom>
            <a:avLst/>
            <a:gdLst/>
            <a:ahLst/>
            <a:cxnLst/>
            <a:rect l="l" t="t" r="r" b="b"/>
            <a:pathLst>
              <a:path w="283845" h="168910">
                <a:moveTo>
                  <a:pt x="214486" y="32933"/>
                </a:moveTo>
                <a:lnTo>
                  <a:pt x="1015" y="157607"/>
                </a:lnTo>
                <a:lnTo>
                  <a:pt x="0" y="161417"/>
                </a:lnTo>
                <a:lnTo>
                  <a:pt x="3555" y="167512"/>
                </a:lnTo>
                <a:lnTo>
                  <a:pt x="7365" y="168529"/>
                </a:lnTo>
                <a:lnTo>
                  <a:pt x="220840" y="43853"/>
                </a:lnTo>
                <a:lnTo>
                  <a:pt x="214486" y="32933"/>
                </a:lnTo>
                <a:close/>
              </a:path>
              <a:path w="283845" h="168910">
                <a:moveTo>
                  <a:pt x="267291" y="24764"/>
                </a:moveTo>
                <a:lnTo>
                  <a:pt x="228473" y="24764"/>
                </a:lnTo>
                <a:lnTo>
                  <a:pt x="232283" y="25781"/>
                </a:lnTo>
                <a:lnTo>
                  <a:pt x="235838" y="31876"/>
                </a:lnTo>
                <a:lnTo>
                  <a:pt x="234823" y="35687"/>
                </a:lnTo>
                <a:lnTo>
                  <a:pt x="220840" y="43853"/>
                </a:lnTo>
                <a:lnTo>
                  <a:pt x="236854" y="71374"/>
                </a:lnTo>
                <a:lnTo>
                  <a:pt x="267291" y="24764"/>
                </a:lnTo>
                <a:close/>
              </a:path>
              <a:path w="283845" h="168910">
                <a:moveTo>
                  <a:pt x="228473" y="24764"/>
                </a:moveTo>
                <a:lnTo>
                  <a:pt x="214486" y="32933"/>
                </a:lnTo>
                <a:lnTo>
                  <a:pt x="220840" y="43853"/>
                </a:lnTo>
                <a:lnTo>
                  <a:pt x="234823" y="35687"/>
                </a:lnTo>
                <a:lnTo>
                  <a:pt x="235838" y="31876"/>
                </a:lnTo>
                <a:lnTo>
                  <a:pt x="232283" y="25781"/>
                </a:lnTo>
                <a:lnTo>
                  <a:pt x="228473" y="24764"/>
                </a:lnTo>
                <a:close/>
              </a:path>
              <a:path w="283845" h="168910">
                <a:moveTo>
                  <a:pt x="283463" y="0"/>
                </a:moveTo>
                <a:lnTo>
                  <a:pt x="198500" y="5461"/>
                </a:lnTo>
                <a:lnTo>
                  <a:pt x="214486" y="32933"/>
                </a:lnTo>
                <a:lnTo>
                  <a:pt x="228473" y="24764"/>
                </a:lnTo>
                <a:lnTo>
                  <a:pt x="267291" y="24764"/>
                </a:lnTo>
                <a:lnTo>
                  <a:pt x="283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07535" y="5827775"/>
            <a:ext cx="283845" cy="172085"/>
          </a:xfrm>
          <a:custGeom>
            <a:avLst/>
            <a:gdLst/>
            <a:ahLst/>
            <a:cxnLst/>
            <a:rect l="l" t="t" r="r" b="b"/>
            <a:pathLst>
              <a:path w="283845" h="172085">
                <a:moveTo>
                  <a:pt x="214759" y="138154"/>
                </a:moveTo>
                <a:lnTo>
                  <a:pt x="198500" y="165481"/>
                </a:lnTo>
                <a:lnTo>
                  <a:pt x="283463" y="171704"/>
                </a:lnTo>
                <a:lnTo>
                  <a:pt x="267271" y="146431"/>
                </a:lnTo>
                <a:lnTo>
                  <a:pt x="228726" y="146431"/>
                </a:lnTo>
                <a:lnTo>
                  <a:pt x="225678" y="144653"/>
                </a:lnTo>
                <a:lnTo>
                  <a:pt x="214759" y="138154"/>
                </a:lnTo>
                <a:close/>
              </a:path>
              <a:path w="283845" h="172085">
                <a:moveTo>
                  <a:pt x="221253" y="127239"/>
                </a:moveTo>
                <a:lnTo>
                  <a:pt x="214759" y="138154"/>
                </a:lnTo>
                <a:lnTo>
                  <a:pt x="225678" y="144653"/>
                </a:lnTo>
                <a:lnTo>
                  <a:pt x="228726" y="146431"/>
                </a:lnTo>
                <a:lnTo>
                  <a:pt x="232537" y="145542"/>
                </a:lnTo>
                <a:lnTo>
                  <a:pt x="236092" y="139446"/>
                </a:lnTo>
                <a:lnTo>
                  <a:pt x="235203" y="135509"/>
                </a:lnTo>
                <a:lnTo>
                  <a:pt x="232155" y="133731"/>
                </a:lnTo>
                <a:lnTo>
                  <a:pt x="221253" y="127239"/>
                </a:lnTo>
                <a:close/>
              </a:path>
              <a:path w="283845" h="172085">
                <a:moveTo>
                  <a:pt x="237489" y="99949"/>
                </a:moveTo>
                <a:lnTo>
                  <a:pt x="221253" y="127239"/>
                </a:lnTo>
                <a:lnTo>
                  <a:pt x="232155" y="133731"/>
                </a:lnTo>
                <a:lnTo>
                  <a:pt x="235203" y="135509"/>
                </a:lnTo>
                <a:lnTo>
                  <a:pt x="236092" y="139446"/>
                </a:lnTo>
                <a:lnTo>
                  <a:pt x="232537" y="145542"/>
                </a:lnTo>
                <a:lnTo>
                  <a:pt x="228726" y="146431"/>
                </a:lnTo>
                <a:lnTo>
                  <a:pt x="267271" y="146431"/>
                </a:lnTo>
                <a:lnTo>
                  <a:pt x="237489" y="99949"/>
                </a:lnTo>
                <a:close/>
              </a:path>
              <a:path w="283845" h="172085">
                <a:moveTo>
                  <a:pt x="7492" y="0"/>
                </a:moveTo>
                <a:lnTo>
                  <a:pt x="3555" y="1016"/>
                </a:lnTo>
                <a:lnTo>
                  <a:pt x="1777" y="3937"/>
                </a:lnTo>
                <a:lnTo>
                  <a:pt x="0" y="6985"/>
                </a:lnTo>
                <a:lnTo>
                  <a:pt x="1015" y="10922"/>
                </a:lnTo>
                <a:lnTo>
                  <a:pt x="3937" y="12700"/>
                </a:lnTo>
                <a:lnTo>
                  <a:pt x="214759" y="138154"/>
                </a:lnTo>
                <a:lnTo>
                  <a:pt x="221253" y="127239"/>
                </a:lnTo>
                <a:lnTo>
                  <a:pt x="10540" y="1778"/>
                </a:lnTo>
                <a:lnTo>
                  <a:pt x="74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17060" y="5561329"/>
            <a:ext cx="283845" cy="168910"/>
          </a:xfrm>
          <a:custGeom>
            <a:avLst/>
            <a:gdLst/>
            <a:ahLst/>
            <a:cxnLst/>
            <a:rect l="l" t="t" r="r" b="b"/>
            <a:pathLst>
              <a:path w="283845" h="168910">
                <a:moveTo>
                  <a:pt x="214486" y="32933"/>
                </a:moveTo>
                <a:lnTo>
                  <a:pt x="1015" y="157606"/>
                </a:lnTo>
                <a:lnTo>
                  <a:pt x="0" y="161416"/>
                </a:lnTo>
                <a:lnTo>
                  <a:pt x="3555" y="167512"/>
                </a:lnTo>
                <a:lnTo>
                  <a:pt x="7365" y="168528"/>
                </a:lnTo>
                <a:lnTo>
                  <a:pt x="220840" y="43853"/>
                </a:lnTo>
                <a:lnTo>
                  <a:pt x="214486" y="32933"/>
                </a:lnTo>
                <a:close/>
              </a:path>
              <a:path w="283845" h="168910">
                <a:moveTo>
                  <a:pt x="267291" y="24764"/>
                </a:moveTo>
                <a:lnTo>
                  <a:pt x="228473" y="24764"/>
                </a:lnTo>
                <a:lnTo>
                  <a:pt x="232283" y="25780"/>
                </a:lnTo>
                <a:lnTo>
                  <a:pt x="235838" y="31876"/>
                </a:lnTo>
                <a:lnTo>
                  <a:pt x="234823" y="35687"/>
                </a:lnTo>
                <a:lnTo>
                  <a:pt x="220840" y="43853"/>
                </a:lnTo>
                <a:lnTo>
                  <a:pt x="236854" y="71374"/>
                </a:lnTo>
                <a:lnTo>
                  <a:pt x="267291" y="24764"/>
                </a:lnTo>
                <a:close/>
              </a:path>
              <a:path w="283845" h="168910">
                <a:moveTo>
                  <a:pt x="228473" y="24764"/>
                </a:moveTo>
                <a:lnTo>
                  <a:pt x="214486" y="32933"/>
                </a:lnTo>
                <a:lnTo>
                  <a:pt x="220840" y="43853"/>
                </a:lnTo>
                <a:lnTo>
                  <a:pt x="234823" y="35687"/>
                </a:lnTo>
                <a:lnTo>
                  <a:pt x="235838" y="31876"/>
                </a:lnTo>
                <a:lnTo>
                  <a:pt x="232283" y="25780"/>
                </a:lnTo>
                <a:lnTo>
                  <a:pt x="228473" y="24764"/>
                </a:lnTo>
                <a:close/>
              </a:path>
              <a:path w="283845" h="168910">
                <a:moveTo>
                  <a:pt x="283463" y="0"/>
                </a:moveTo>
                <a:lnTo>
                  <a:pt x="198500" y="5461"/>
                </a:lnTo>
                <a:lnTo>
                  <a:pt x="214486" y="32933"/>
                </a:lnTo>
                <a:lnTo>
                  <a:pt x="228473" y="24764"/>
                </a:lnTo>
                <a:lnTo>
                  <a:pt x="267291" y="24764"/>
                </a:lnTo>
                <a:lnTo>
                  <a:pt x="283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85338" y="2327909"/>
            <a:ext cx="363220" cy="495300"/>
          </a:xfrm>
          <a:custGeom>
            <a:avLst/>
            <a:gdLst/>
            <a:ahLst/>
            <a:cxnLst/>
            <a:rect l="l" t="t" r="r" b="b"/>
            <a:pathLst>
              <a:path w="363220" h="495300">
                <a:moveTo>
                  <a:pt x="307773" y="54363"/>
                </a:moveTo>
                <a:lnTo>
                  <a:pt x="0" y="480187"/>
                </a:lnTo>
                <a:lnTo>
                  <a:pt x="20574" y="495173"/>
                </a:lnTo>
                <a:lnTo>
                  <a:pt x="328363" y="69203"/>
                </a:lnTo>
                <a:lnTo>
                  <a:pt x="307773" y="54363"/>
                </a:lnTo>
                <a:close/>
              </a:path>
              <a:path w="363220" h="495300">
                <a:moveTo>
                  <a:pt x="355522" y="44069"/>
                </a:moveTo>
                <a:lnTo>
                  <a:pt x="315213" y="44069"/>
                </a:lnTo>
                <a:lnTo>
                  <a:pt x="335788" y="58927"/>
                </a:lnTo>
                <a:lnTo>
                  <a:pt x="328363" y="69203"/>
                </a:lnTo>
                <a:lnTo>
                  <a:pt x="348996" y="84074"/>
                </a:lnTo>
                <a:lnTo>
                  <a:pt x="355522" y="44069"/>
                </a:lnTo>
                <a:close/>
              </a:path>
              <a:path w="363220" h="495300">
                <a:moveTo>
                  <a:pt x="315213" y="44069"/>
                </a:moveTo>
                <a:lnTo>
                  <a:pt x="307773" y="54363"/>
                </a:lnTo>
                <a:lnTo>
                  <a:pt x="328363" y="69203"/>
                </a:lnTo>
                <a:lnTo>
                  <a:pt x="335788" y="58927"/>
                </a:lnTo>
                <a:lnTo>
                  <a:pt x="315213" y="44069"/>
                </a:lnTo>
                <a:close/>
              </a:path>
              <a:path w="363220" h="495300">
                <a:moveTo>
                  <a:pt x="362712" y="0"/>
                </a:moveTo>
                <a:lnTo>
                  <a:pt x="287147" y="39497"/>
                </a:lnTo>
                <a:lnTo>
                  <a:pt x="307773" y="54363"/>
                </a:lnTo>
                <a:lnTo>
                  <a:pt x="315213" y="44069"/>
                </a:lnTo>
                <a:lnTo>
                  <a:pt x="355522" y="44069"/>
                </a:lnTo>
                <a:lnTo>
                  <a:pt x="3627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12385" y="1817750"/>
            <a:ext cx="340995" cy="147955"/>
          </a:xfrm>
          <a:custGeom>
            <a:avLst/>
            <a:gdLst/>
            <a:ahLst/>
            <a:cxnLst/>
            <a:rect l="l" t="t" r="r" b="b"/>
            <a:pathLst>
              <a:path w="340995" h="147955">
                <a:moveTo>
                  <a:pt x="267459" y="118207"/>
                </a:moveTo>
                <a:lnTo>
                  <a:pt x="255650" y="147700"/>
                </a:lnTo>
                <a:lnTo>
                  <a:pt x="340613" y="140588"/>
                </a:lnTo>
                <a:lnTo>
                  <a:pt x="326029" y="124205"/>
                </a:lnTo>
                <a:lnTo>
                  <a:pt x="282575" y="124205"/>
                </a:lnTo>
                <a:lnTo>
                  <a:pt x="279273" y="122935"/>
                </a:lnTo>
                <a:lnTo>
                  <a:pt x="267459" y="118207"/>
                </a:lnTo>
                <a:close/>
              </a:path>
              <a:path w="340995" h="147955">
                <a:moveTo>
                  <a:pt x="272182" y="106409"/>
                </a:moveTo>
                <a:lnTo>
                  <a:pt x="267459" y="118207"/>
                </a:lnTo>
                <a:lnTo>
                  <a:pt x="279273" y="122935"/>
                </a:lnTo>
                <a:lnTo>
                  <a:pt x="282575" y="124205"/>
                </a:lnTo>
                <a:lnTo>
                  <a:pt x="286258" y="122681"/>
                </a:lnTo>
                <a:lnTo>
                  <a:pt x="288798" y="116077"/>
                </a:lnTo>
                <a:lnTo>
                  <a:pt x="287274" y="112394"/>
                </a:lnTo>
                <a:lnTo>
                  <a:pt x="283972" y="111125"/>
                </a:lnTo>
                <a:lnTo>
                  <a:pt x="272182" y="106409"/>
                </a:lnTo>
                <a:close/>
              </a:path>
              <a:path w="340995" h="147955">
                <a:moveTo>
                  <a:pt x="283972" y="76961"/>
                </a:moveTo>
                <a:lnTo>
                  <a:pt x="272182" y="106409"/>
                </a:lnTo>
                <a:lnTo>
                  <a:pt x="283972" y="111125"/>
                </a:lnTo>
                <a:lnTo>
                  <a:pt x="287274" y="112394"/>
                </a:lnTo>
                <a:lnTo>
                  <a:pt x="288798" y="116077"/>
                </a:lnTo>
                <a:lnTo>
                  <a:pt x="286258" y="122681"/>
                </a:lnTo>
                <a:lnTo>
                  <a:pt x="282575" y="124205"/>
                </a:lnTo>
                <a:lnTo>
                  <a:pt x="326029" y="124205"/>
                </a:lnTo>
                <a:lnTo>
                  <a:pt x="283972" y="76961"/>
                </a:lnTo>
                <a:close/>
              </a:path>
              <a:path w="340995" h="147955">
                <a:moveTo>
                  <a:pt x="6350" y="0"/>
                </a:moveTo>
                <a:lnTo>
                  <a:pt x="2666" y="1650"/>
                </a:lnTo>
                <a:lnTo>
                  <a:pt x="1397" y="4825"/>
                </a:lnTo>
                <a:lnTo>
                  <a:pt x="0" y="8127"/>
                </a:lnTo>
                <a:lnTo>
                  <a:pt x="1650" y="11810"/>
                </a:lnTo>
                <a:lnTo>
                  <a:pt x="267459" y="118207"/>
                </a:lnTo>
                <a:lnTo>
                  <a:pt x="272182" y="106409"/>
                </a:lnTo>
                <a:lnTo>
                  <a:pt x="9651" y="1397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94225" y="2289809"/>
            <a:ext cx="349250" cy="210820"/>
          </a:xfrm>
          <a:custGeom>
            <a:avLst/>
            <a:gdLst/>
            <a:ahLst/>
            <a:cxnLst/>
            <a:rect l="l" t="t" r="r" b="b"/>
            <a:pathLst>
              <a:path w="349250" h="210819">
                <a:moveTo>
                  <a:pt x="277020" y="27290"/>
                </a:moveTo>
                <a:lnTo>
                  <a:pt x="0" y="188468"/>
                </a:lnTo>
                <a:lnTo>
                  <a:pt x="12700" y="210312"/>
                </a:lnTo>
                <a:lnTo>
                  <a:pt x="289781" y="49292"/>
                </a:lnTo>
                <a:lnTo>
                  <a:pt x="277020" y="27290"/>
                </a:lnTo>
                <a:close/>
              </a:path>
              <a:path w="349250" h="210819">
                <a:moveTo>
                  <a:pt x="335504" y="20954"/>
                </a:moveTo>
                <a:lnTo>
                  <a:pt x="287909" y="20954"/>
                </a:lnTo>
                <a:lnTo>
                  <a:pt x="300736" y="42925"/>
                </a:lnTo>
                <a:lnTo>
                  <a:pt x="289781" y="49292"/>
                </a:lnTo>
                <a:lnTo>
                  <a:pt x="302513" y="71247"/>
                </a:lnTo>
                <a:lnTo>
                  <a:pt x="335504" y="20954"/>
                </a:lnTo>
                <a:close/>
              </a:path>
              <a:path w="349250" h="210819">
                <a:moveTo>
                  <a:pt x="287909" y="20954"/>
                </a:moveTo>
                <a:lnTo>
                  <a:pt x="277020" y="27290"/>
                </a:lnTo>
                <a:lnTo>
                  <a:pt x="289781" y="49292"/>
                </a:lnTo>
                <a:lnTo>
                  <a:pt x="300736" y="42925"/>
                </a:lnTo>
                <a:lnTo>
                  <a:pt x="287909" y="20954"/>
                </a:lnTo>
                <a:close/>
              </a:path>
              <a:path w="349250" h="210819">
                <a:moveTo>
                  <a:pt x="349250" y="0"/>
                </a:moveTo>
                <a:lnTo>
                  <a:pt x="264287" y="5333"/>
                </a:lnTo>
                <a:lnTo>
                  <a:pt x="277020" y="27290"/>
                </a:lnTo>
                <a:lnTo>
                  <a:pt x="287909" y="20954"/>
                </a:lnTo>
                <a:lnTo>
                  <a:pt x="335504" y="20954"/>
                </a:lnTo>
                <a:lnTo>
                  <a:pt x="3492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12766" y="2557906"/>
            <a:ext cx="340360" cy="89535"/>
          </a:xfrm>
          <a:custGeom>
            <a:avLst/>
            <a:gdLst/>
            <a:ahLst/>
            <a:cxnLst/>
            <a:rect l="l" t="t" r="r" b="b"/>
            <a:pathLst>
              <a:path w="340360" h="89535">
                <a:moveTo>
                  <a:pt x="264093" y="57900"/>
                </a:moveTo>
                <a:lnTo>
                  <a:pt x="258699" y="89153"/>
                </a:lnTo>
                <a:lnTo>
                  <a:pt x="340233" y="64643"/>
                </a:lnTo>
                <a:lnTo>
                  <a:pt x="334891" y="60705"/>
                </a:lnTo>
                <a:lnTo>
                  <a:pt x="280035" y="60705"/>
                </a:lnTo>
                <a:lnTo>
                  <a:pt x="276606" y="60071"/>
                </a:lnTo>
                <a:lnTo>
                  <a:pt x="264093" y="57900"/>
                </a:lnTo>
                <a:close/>
              </a:path>
              <a:path w="340360" h="89535">
                <a:moveTo>
                  <a:pt x="266261" y="45333"/>
                </a:moveTo>
                <a:lnTo>
                  <a:pt x="264093" y="57900"/>
                </a:lnTo>
                <a:lnTo>
                  <a:pt x="276606" y="60071"/>
                </a:lnTo>
                <a:lnTo>
                  <a:pt x="280035" y="60705"/>
                </a:lnTo>
                <a:lnTo>
                  <a:pt x="283337" y="58293"/>
                </a:lnTo>
                <a:lnTo>
                  <a:pt x="283972" y="54863"/>
                </a:lnTo>
                <a:lnTo>
                  <a:pt x="284480" y="51434"/>
                </a:lnTo>
                <a:lnTo>
                  <a:pt x="282194" y="48132"/>
                </a:lnTo>
                <a:lnTo>
                  <a:pt x="278765" y="47498"/>
                </a:lnTo>
                <a:lnTo>
                  <a:pt x="266261" y="45333"/>
                </a:lnTo>
                <a:close/>
              </a:path>
              <a:path w="340360" h="89535">
                <a:moveTo>
                  <a:pt x="271653" y="14097"/>
                </a:moveTo>
                <a:lnTo>
                  <a:pt x="266261" y="45333"/>
                </a:lnTo>
                <a:lnTo>
                  <a:pt x="278765" y="47498"/>
                </a:lnTo>
                <a:lnTo>
                  <a:pt x="282194" y="48132"/>
                </a:lnTo>
                <a:lnTo>
                  <a:pt x="284480" y="51434"/>
                </a:lnTo>
                <a:lnTo>
                  <a:pt x="283972" y="54863"/>
                </a:lnTo>
                <a:lnTo>
                  <a:pt x="283337" y="58293"/>
                </a:lnTo>
                <a:lnTo>
                  <a:pt x="280035" y="60705"/>
                </a:lnTo>
                <a:lnTo>
                  <a:pt x="334891" y="60705"/>
                </a:lnTo>
                <a:lnTo>
                  <a:pt x="271653" y="14097"/>
                </a:lnTo>
                <a:close/>
              </a:path>
              <a:path w="340360" h="89535">
                <a:moveTo>
                  <a:pt x="4445" y="0"/>
                </a:moveTo>
                <a:lnTo>
                  <a:pt x="1143" y="2285"/>
                </a:lnTo>
                <a:lnTo>
                  <a:pt x="635" y="5715"/>
                </a:lnTo>
                <a:lnTo>
                  <a:pt x="0" y="9271"/>
                </a:lnTo>
                <a:lnTo>
                  <a:pt x="2286" y="12573"/>
                </a:lnTo>
                <a:lnTo>
                  <a:pt x="5715" y="13080"/>
                </a:lnTo>
                <a:lnTo>
                  <a:pt x="264093" y="57900"/>
                </a:lnTo>
                <a:lnTo>
                  <a:pt x="266261" y="45333"/>
                </a:lnTo>
                <a:lnTo>
                  <a:pt x="44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83810" y="2874009"/>
            <a:ext cx="350520" cy="207010"/>
          </a:xfrm>
          <a:custGeom>
            <a:avLst/>
            <a:gdLst/>
            <a:ahLst/>
            <a:cxnLst/>
            <a:rect l="l" t="t" r="r" b="b"/>
            <a:pathLst>
              <a:path w="350520" h="207010">
                <a:moveTo>
                  <a:pt x="281109" y="32807"/>
                </a:moveTo>
                <a:lnTo>
                  <a:pt x="1015" y="195706"/>
                </a:lnTo>
                <a:lnTo>
                  <a:pt x="0" y="199517"/>
                </a:lnTo>
                <a:lnTo>
                  <a:pt x="3555" y="205613"/>
                </a:lnTo>
                <a:lnTo>
                  <a:pt x="7365" y="206628"/>
                </a:lnTo>
                <a:lnTo>
                  <a:pt x="287498" y="43823"/>
                </a:lnTo>
                <a:lnTo>
                  <a:pt x="281109" y="32807"/>
                </a:lnTo>
                <a:close/>
              </a:path>
              <a:path w="350520" h="207010">
                <a:moveTo>
                  <a:pt x="333977" y="24638"/>
                </a:moveTo>
                <a:lnTo>
                  <a:pt x="295021" y="24638"/>
                </a:lnTo>
                <a:lnTo>
                  <a:pt x="298958" y="25653"/>
                </a:lnTo>
                <a:lnTo>
                  <a:pt x="302513" y="31750"/>
                </a:lnTo>
                <a:lnTo>
                  <a:pt x="301498" y="35687"/>
                </a:lnTo>
                <a:lnTo>
                  <a:pt x="287498" y="43823"/>
                </a:lnTo>
                <a:lnTo>
                  <a:pt x="303402" y="71247"/>
                </a:lnTo>
                <a:lnTo>
                  <a:pt x="333977" y="24638"/>
                </a:lnTo>
                <a:close/>
              </a:path>
              <a:path w="350520" h="207010">
                <a:moveTo>
                  <a:pt x="295021" y="24638"/>
                </a:moveTo>
                <a:lnTo>
                  <a:pt x="292100" y="26416"/>
                </a:lnTo>
                <a:lnTo>
                  <a:pt x="281109" y="32807"/>
                </a:lnTo>
                <a:lnTo>
                  <a:pt x="287498" y="43823"/>
                </a:lnTo>
                <a:lnTo>
                  <a:pt x="301498" y="35687"/>
                </a:lnTo>
                <a:lnTo>
                  <a:pt x="302513" y="31750"/>
                </a:lnTo>
                <a:lnTo>
                  <a:pt x="298958" y="25653"/>
                </a:lnTo>
                <a:lnTo>
                  <a:pt x="295021" y="24638"/>
                </a:lnTo>
                <a:close/>
              </a:path>
              <a:path w="350520" h="207010">
                <a:moveTo>
                  <a:pt x="350138" y="0"/>
                </a:moveTo>
                <a:lnTo>
                  <a:pt x="265175" y="5333"/>
                </a:lnTo>
                <a:lnTo>
                  <a:pt x="281109" y="32807"/>
                </a:lnTo>
                <a:lnTo>
                  <a:pt x="292100" y="26416"/>
                </a:lnTo>
                <a:lnTo>
                  <a:pt x="295021" y="24638"/>
                </a:lnTo>
                <a:lnTo>
                  <a:pt x="333977" y="24638"/>
                </a:lnTo>
                <a:lnTo>
                  <a:pt x="350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02860" y="3132835"/>
            <a:ext cx="340995" cy="147955"/>
          </a:xfrm>
          <a:custGeom>
            <a:avLst/>
            <a:gdLst/>
            <a:ahLst/>
            <a:cxnLst/>
            <a:rect l="l" t="t" r="r" b="b"/>
            <a:pathLst>
              <a:path w="340995" h="147954">
                <a:moveTo>
                  <a:pt x="267459" y="118207"/>
                </a:moveTo>
                <a:lnTo>
                  <a:pt x="255650" y="147700"/>
                </a:lnTo>
                <a:lnTo>
                  <a:pt x="340613" y="140589"/>
                </a:lnTo>
                <a:lnTo>
                  <a:pt x="326029" y="124205"/>
                </a:lnTo>
                <a:lnTo>
                  <a:pt x="282575" y="124205"/>
                </a:lnTo>
                <a:lnTo>
                  <a:pt x="279273" y="122936"/>
                </a:lnTo>
                <a:lnTo>
                  <a:pt x="267459" y="118207"/>
                </a:lnTo>
                <a:close/>
              </a:path>
              <a:path w="340995" h="147954">
                <a:moveTo>
                  <a:pt x="272182" y="106409"/>
                </a:moveTo>
                <a:lnTo>
                  <a:pt x="267459" y="118207"/>
                </a:lnTo>
                <a:lnTo>
                  <a:pt x="279273" y="122936"/>
                </a:lnTo>
                <a:lnTo>
                  <a:pt x="282575" y="124205"/>
                </a:lnTo>
                <a:lnTo>
                  <a:pt x="286258" y="122681"/>
                </a:lnTo>
                <a:lnTo>
                  <a:pt x="288798" y="116077"/>
                </a:lnTo>
                <a:lnTo>
                  <a:pt x="287274" y="112395"/>
                </a:lnTo>
                <a:lnTo>
                  <a:pt x="283972" y="111125"/>
                </a:lnTo>
                <a:lnTo>
                  <a:pt x="272182" y="106409"/>
                </a:lnTo>
                <a:close/>
              </a:path>
              <a:path w="340995" h="147954">
                <a:moveTo>
                  <a:pt x="283972" y="76962"/>
                </a:moveTo>
                <a:lnTo>
                  <a:pt x="272182" y="106409"/>
                </a:lnTo>
                <a:lnTo>
                  <a:pt x="283972" y="111125"/>
                </a:lnTo>
                <a:lnTo>
                  <a:pt x="287274" y="112395"/>
                </a:lnTo>
                <a:lnTo>
                  <a:pt x="288798" y="116077"/>
                </a:lnTo>
                <a:lnTo>
                  <a:pt x="286258" y="122681"/>
                </a:lnTo>
                <a:lnTo>
                  <a:pt x="282575" y="124205"/>
                </a:lnTo>
                <a:lnTo>
                  <a:pt x="326029" y="124205"/>
                </a:lnTo>
                <a:lnTo>
                  <a:pt x="283972" y="76962"/>
                </a:lnTo>
                <a:close/>
              </a:path>
              <a:path w="340995" h="147954">
                <a:moveTo>
                  <a:pt x="6350" y="0"/>
                </a:moveTo>
                <a:lnTo>
                  <a:pt x="2666" y="1650"/>
                </a:lnTo>
                <a:lnTo>
                  <a:pt x="1397" y="4825"/>
                </a:lnTo>
                <a:lnTo>
                  <a:pt x="0" y="8127"/>
                </a:lnTo>
                <a:lnTo>
                  <a:pt x="1650" y="11811"/>
                </a:lnTo>
                <a:lnTo>
                  <a:pt x="267459" y="118207"/>
                </a:lnTo>
                <a:lnTo>
                  <a:pt x="272182" y="106409"/>
                </a:lnTo>
                <a:lnTo>
                  <a:pt x="9651" y="1397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03750" y="3516629"/>
            <a:ext cx="349250" cy="210820"/>
          </a:xfrm>
          <a:custGeom>
            <a:avLst/>
            <a:gdLst/>
            <a:ahLst/>
            <a:cxnLst/>
            <a:rect l="l" t="t" r="r" b="b"/>
            <a:pathLst>
              <a:path w="349250" h="210820">
                <a:moveTo>
                  <a:pt x="277020" y="27290"/>
                </a:moveTo>
                <a:lnTo>
                  <a:pt x="0" y="188468"/>
                </a:lnTo>
                <a:lnTo>
                  <a:pt x="12700" y="210311"/>
                </a:lnTo>
                <a:lnTo>
                  <a:pt x="289781" y="49292"/>
                </a:lnTo>
                <a:lnTo>
                  <a:pt x="277020" y="27290"/>
                </a:lnTo>
                <a:close/>
              </a:path>
              <a:path w="349250" h="210820">
                <a:moveTo>
                  <a:pt x="335504" y="20954"/>
                </a:moveTo>
                <a:lnTo>
                  <a:pt x="287909" y="20954"/>
                </a:lnTo>
                <a:lnTo>
                  <a:pt x="300736" y="42925"/>
                </a:lnTo>
                <a:lnTo>
                  <a:pt x="289781" y="49292"/>
                </a:lnTo>
                <a:lnTo>
                  <a:pt x="302513" y="71247"/>
                </a:lnTo>
                <a:lnTo>
                  <a:pt x="335504" y="20954"/>
                </a:lnTo>
                <a:close/>
              </a:path>
              <a:path w="349250" h="210820">
                <a:moveTo>
                  <a:pt x="287909" y="20954"/>
                </a:moveTo>
                <a:lnTo>
                  <a:pt x="277020" y="27290"/>
                </a:lnTo>
                <a:lnTo>
                  <a:pt x="289781" y="49292"/>
                </a:lnTo>
                <a:lnTo>
                  <a:pt x="300736" y="42925"/>
                </a:lnTo>
                <a:lnTo>
                  <a:pt x="287909" y="20954"/>
                </a:lnTo>
                <a:close/>
              </a:path>
              <a:path w="349250" h="210820">
                <a:moveTo>
                  <a:pt x="349250" y="0"/>
                </a:moveTo>
                <a:lnTo>
                  <a:pt x="264287" y="5333"/>
                </a:lnTo>
                <a:lnTo>
                  <a:pt x="277020" y="27290"/>
                </a:lnTo>
                <a:lnTo>
                  <a:pt x="287909" y="20954"/>
                </a:lnTo>
                <a:lnTo>
                  <a:pt x="335504" y="20954"/>
                </a:lnTo>
                <a:lnTo>
                  <a:pt x="3492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621910" y="3851655"/>
            <a:ext cx="340995" cy="147955"/>
          </a:xfrm>
          <a:custGeom>
            <a:avLst/>
            <a:gdLst/>
            <a:ahLst/>
            <a:cxnLst/>
            <a:rect l="l" t="t" r="r" b="b"/>
            <a:pathLst>
              <a:path w="340995" h="147954">
                <a:moveTo>
                  <a:pt x="267459" y="118207"/>
                </a:moveTo>
                <a:lnTo>
                  <a:pt x="255650" y="147700"/>
                </a:lnTo>
                <a:lnTo>
                  <a:pt x="340613" y="140588"/>
                </a:lnTo>
                <a:lnTo>
                  <a:pt x="326029" y="124205"/>
                </a:lnTo>
                <a:lnTo>
                  <a:pt x="282575" y="124205"/>
                </a:lnTo>
                <a:lnTo>
                  <a:pt x="279273" y="122935"/>
                </a:lnTo>
                <a:lnTo>
                  <a:pt x="267459" y="118207"/>
                </a:lnTo>
                <a:close/>
              </a:path>
              <a:path w="340995" h="147954">
                <a:moveTo>
                  <a:pt x="272182" y="106409"/>
                </a:moveTo>
                <a:lnTo>
                  <a:pt x="267459" y="118207"/>
                </a:lnTo>
                <a:lnTo>
                  <a:pt x="279273" y="122935"/>
                </a:lnTo>
                <a:lnTo>
                  <a:pt x="282575" y="124205"/>
                </a:lnTo>
                <a:lnTo>
                  <a:pt x="286258" y="122681"/>
                </a:lnTo>
                <a:lnTo>
                  <a:pt x="288798" y="116077"/>
                </a:lnTo>
                <a:lnTo>
                  <a:pt x="287274" y="112395"/>
                </a:lnTo>
                <a:lnTo>
                  <a:pt x="283972" y="111125"/>
                </a:lnTo>
                <a:lnTo>
                  <a:pt x="272182" y="106409"/>
                </a:lnTo>
                <a:close/>
              </a:path>
              <a:path w="340995" h="147954">
                <a:moveTo>
                  <a:pt x="283972" y="76961"/>
                </a:moveTo>
                <a:lnTo>
                  <a:pt x="272182" y="106409"/>
                </a:lnTo>
                <a:lnTo>
                  <a:pt x="283972" y="111125"/>
                </a:lnTo>
                <a:lnTo>
                  <a:pt x="287274" y="112395"/>
                </a:lnTo>
                <a:lnTo>
                  <a:pt x="288798" y="116077"/>
                </a:lnTo>
                <a:lnTo>
                  <a:pt x="286258" y="122681"/>
                </a:lnTo>
                <a:lnTo>
                  <a:pt x="282575" y="124205"/>
                </a:lnTo>
                <a:lnTo>
                  <a:pt x="326029" y="124205"/>
                </a:lnTo>
                <a:lnTo>
                  <a:pt x="283972" y="76961"/>
                </a:lnTo>
                <a:close/>
              </a:path>
              <a:path w="340995" h="147954">
                <a:moveTo>
                  <a:pt x="6350" y="0"/>
                </a:moveTo>
                <a:lnTo>
                  <a:pt x="2666" y="1650"/>
                </a:lnTo>
                <a:lnTo>
                  <a:pt x="1397" y="4825"/>
                </a:lnTo>
                <a:lnTo>
                  <a:pt x="0" y="8127"/>
                </a:lnTo>
                <a:lnTo>
                  <a:pt x="1650" y="11810"/>
                </a:lnTo>
                <a:lnTo>
                  <a:pt x="267459" y="118207"/>
                </a:lnTo>
                <a:lnTo>
                  <a:pt x="272182" y="106409"/>
                </a:lnTo>
                <a:lnTo>
                  <a:pt x="9651" y="1397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21910" y="4204334"/>
            <a:ext cx="350520" cy="207010"/>
          </a:xfrm>
          <a:custGeom>
            <a:avLst/>
            <a:gdLst/>
            <a:ahLst/>
            <a:cxnLst/>
            <a:rect l="l" t="t" r="r" b="b"/>
            <a:pathLst>
              <a:path w="350520" h="207010">
                <a:moveTo>
                  <a:pt x="281109" y="32807"/>
                </a:moveTo>
                <a:lnTo>
                  <a:pt x="1015" y="195707"/>
                </a:lnTo>
                <a:lnTo>
                  <a:pt x="0" y="199516"/>
                </a:lnTo>
                <a:lnTo>
                  <a:pt x="3555" y="205612"/>
                </a:lnTo>
                <a:lnTo>
                  <a:pt x="7365" y="206628"/>
                </a:lnTo>
                <a:lnTo>
                  <a:pt x="287498" y="43823"/>
                </a:lnTo>
                <a:lnTo>
                  <a:pt x="281109" y="32807"/>
                </a:lnTo>
                <a:close/>
              </a:path>
              <a:path w="350520" h="207010">
                <a:moveTo>
                  <a:pt x="333977" y="24637"/>
                </a:moveTo>
                <a:lnTo>
                  <a:pt x="295021" y="24637"/>
                </a:lnTo>
                <a:lnTo>
                  <a:pt x="298958" y="25653"/>
                </a:lnTo>
                <a:lnTo>
                  <a:pt x="302513" y="31750"/>
                </a:lnTo>
                <a:lnTo>
                  <a:pt x="301498" y="35687"/>
                </a:lnTo>
                <a:lnTo>
                  <a:pt x="287498" y="43823"/>
                </a:lnTo>
                <a:lnTo>
                  <a:pt x="303402" y="71247"/>
                </a:lnTo>
                <a:lnTo>
                  <a:pt x="333977" y="24637"/>
                </a:lnTo>
                <a:close/>
              </a:path>
              <a:path w="350520" h="207010">
                <a:moveTo>
                  <a:pt x="295021" y="24637"/>
                </a:moveTo>
                <a:lnTo>
                  <a:pt x="292100" y="26415"/>
                </a:lnTo>
                <a:lnTo>
                  <a:pt x="281109" y="32807"/>
                </a:lnTo>
                <a:lnTo>
                  <a:pt x="287498" y="43823"/>
                </a:lnTo>
                <a:lnTo>
                  <a:pt x="301498" y="35687"/>
                </a:lnTo>
                <a:lnTo>
                  <a:pt x="302513" y="31750"/>
                </a:lnTo>
                <a:lnTo>
                  <a:pt x="298958" y="25653"/>
                </a:lnTo>
                <a:lnTo>
                  <a:pt x="295021" y="24637"/>
                </a:lnTo>
                <a:close/>
              </a:path>
              <a:path w="350520" h="207010">
                <a:moveTo>
                  <a:pt x="350138" y="0"/>
                </a:moveTo>
                <a:lnTo>
                  <a:pt x="265175" y="5334"/>
                </a:lnTo>
                <a:lnTo>
                  <a:pt x="281109" y="32807"/>
                </a:lnTo>
                <a:lnTo>
                  <a:pt x="292100" y="26415"/>
                </a:lnTo>
                <a:lnTo>
                  <a:pt x="295021" y="24637"/>
                </a:lnTo>
                <a:lnTo>
                  <a:pt x="333977" y="24637"/>
                </a:lnTo>
                <a:lnTo>
                  <a:pt x="350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40960" y="4463160"/>
            <a:ext cx="340995" cy="147955"/>
          </a:xfrm>
          <a:custGeom>
            <a:avLst/>
            <a:gdLst/>
            <a:ahLst/>
            <a:cxnLst/>
            <a:rect l="l" t="t" r="r" b="b"/>
            <a:pathLst>
              <a:path w="340995" h="147954">
                <a:moveTo>
                  <a:pt x="267459" y="118207"/>
                </a:moveTo>
                <a:lnTo>
                  <a:pt x="255650" y="147700"/>
                </a:lnTo>
                <a:lnTo>
                  <a:pt x="340613" y="140588"/>
                </a:lnTo>
                <a:lnTo>
                  <a:pt x="326029" y="124206"/>
                </a:lnTo>
                <a:lnTo>
                  <a:pt x="282575" y="124206"/>
                </a:lnTo>
                <a:lnTo>
                  <a:pt x="279273" y="122936"/>
                </a:lnTo>
                <a:lnTo>
                  <a:pt x="267459" y="118207"/>
                </a:lnTo>
                <a:close/>
              </a:path>
              <a:path w="340995" h="147954">
                <a:moveTo>
                  <a:pt x="272182" y="106409"/>
                </a:moveTo>
                <a:lnTo>
                  <a:pt x="267459" y="118207"/>
                </a:lnTo>
                <a:lnTo>
                  <a:pt x="279273" y="122936"/>
                </a:lnTo>
                <a:lnTo>
                  <a:pt x="282575" y="124206"/>
                </a:lnTo>
                <a:lnTo>
                  <a:pt x="286258" y="122682"/>
                </a:lnTo>
                <a:lnTo>
                  <a:pt x="288798" y="116077"/>
                </a:lnTo>
                <a:lnTo>
                  <a:pt x="287274" y="112395"/>
                </a:lnTo>
                <a:lnTo>
                  <a:pt x="283972" y="111125"/>
                </a:lnTo>
                <a:lnTo>
                  <a:pt x="272182" y="106409"/>
                </a:lnTo>
                <a:close/>
              </a:path>
              <a:path w="340995" h="147954">
                <a:moveTo>
                  <a:pt x="283972" y="76962"/>
                </a:moveTo>
                <a:lnTo>
                  <a:pt x="272182" y="106409"/>
                </a:lnTo>
                <a:lnTo>
                  <a:pt x="283972" y="111125"/>
                </a:lnTo>
                <a:lnTo>
                  <a:pt x="287274" y="112395"/>
                </a:lnTo>
                <a:lnTo>
                  <a:pt x="288798" y="116077"/>
                </a:lnTo>
                <a:lnTo>
                  <a:pt x="286258" y="122682"/>
                </a:lnTo>
                <a:lnTo>
                  <a:pt x="282575" y="124206"/>
                </a:lnTo>
                <a:lnTo>
                  <a:pt x="326029" y="124206"/>
                </a:lnTo>
                <a:lnTo>
                  <a:pt x="283972" y="76962"/>
                </a:lnTo>
                <a:close/>
              </a:path>
              <a:path w="340995" h="147954">
                <a:moveTo>
                  <a:pt x="6350" y="0"/>
                </a:moveTo>
                <a:lnTo>
                  <a:pt x="2666" y="1650"/>
                </a:lnTo>
                <a:lnTo>
                  <a:pt x="1397" y="4825"/>
                </a:lnTo>
                <a:lnTo>
                  <a:pt x="0" y="8127"/>
                </a:lnTo>
                <a:lnTo>
                  <a:pt x="1650" y="11811"/>
                </a:lnTo>
                <a:lnTo>
                  <a:pt x="267459" y="118207"/>
                </a:lnTo>
                <a:lnTo>
                  <a:pt x="272182" y="106409"/>
                </a:lnTo>
                <a:lnTo>
                  <a:pt x="9651" y="1397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31435" y="4799329"/>
            <a:ext cx="350520" cy="207010"/>
          </a:xfrm>
          <a:custGeom>
            <a:avLst/>
            <a:gdLst/>
            <a:ahLst/>
            <a:cxnLst/>
            <a:rect l="l" t="t" r="r" b="b"/>
            <a:pathLst>
              <a:path w="350520" h="207010">
                <a:moveTo>
                  <a:pt x="281109" y="32807"/>
                </a:moveTo>
                <a:lnTo>
                  <a:pt x="1015" y="195706"/>
                </a:lnTo>
                <a:lnTo>
                  <a:pt x="0" y="199516"/>
                </a:lnTo>
                <a:lnTo>
                  <a:pt x="3555" y="205612"/>
                </a:lnTo>
                <a:lnTo>
                  <a:pt x="7365" y="206628"/>
                </a:lnTo>
                <a:lnTo>
                  <a:pt x="287498" y="43823"/>
                </a:lnTo>
                <a:lnTo>
                  <a:pt x="281109" y="32807"/>
                </a:lnTo>
                <a:close/>
              </a:path>
              <a:path w="350520" h="207010">
                <a:moveTo>
                  <a:pt x="333977" y="24637"/>
                </a:moveTo>
                <a:lnTo>
                  <a:pt x="295021" y="24637"/>
                </a:lnTo>
                <a:lnTo>
                  <a:pt x="298958" y="25653"/>
                </a:lnTo>
                <a:lnTo>
                  <a:pt x="302513" y="31750"/>
                </a:lnTo>
                <a:lnTo>
                  <a:pt x="301498" y="35687"/>
                </a:lnTo>
                <a:lnTo>
                  <a:pt x="287498" y="43823"/>
                </a:lnTo>
                <a:lnTo>
                  <a:pt x="303402" y="71246"/>
                </a:lnTo>
                <a:lnTo>
                  <a:pt x="333977" y="24637"/>
                </a:lnTo>
                <a:close/>
              </a:path>
              <a:path w="350520" h="207010">
                <a:moveTo>
                  <a:pt x="295021" y="24637"/>
                </a:moveTo>
                <a:lnTo>
                  <a:pt x="292100" y="26415"/>
                </a:lnTo>
                <a:lnTo>
                  <a:pt x="281109" y="32807"/>
                </a:lnTo>
                <a:lnTo>
                  <a:pt x="287498" y="43823"/>
                </a:lnTo>
                <a:lnTo>
                  <a:pt x="301498" y="35687"/>
                </a:lnTo>
                <a:lnTo>
                  <a:pt x="302513" y="31750"/>
                </a:lnTo>
                <a:lnTo>
                  <a:pt x="298958" y="25653"/>
                </a:lnTo>
                <a:lnTo>
                  <a:pt x="295021" y="24637"/>
                </a:lnTo>
                <a:close/>
              </a:path>
              <a:path w="350520" h="207010">
                <a:moveTo>
                  <a:pt x="350138" y="0"/>
                </a:moveTo>
                <a:lnTo>
                  <a:pt x="265175" y="5333"/>
                </a:lnTo>
                <a:lnTo>
                  <a:pt x="281109" y="32807"/>
                </a:lnTo>
                <a:lnTo>
                  <a:pt x="292100" y="26415"/>
                </a:lnTo>
                <a:lnTo>
                  <a:pt x="295021" y="24637"/>
                </a:lnTo>
                <a:lnTo>
                  <a:pt x="333977" y="24637"/>
                </a:lnTo>
                <a:lnTo>
                  <a:pt x="350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650485" y="5058155"/>
            <a:ext cx="340995" cy="147955"/>
          </a:xfrm>
          <a:custGeom>
            <a:avLst/>
            <a:gdLst/>
            <a:ahLst/>
            <a:cxnLst/>
            <a:rect l="l" t="t" r="r" b="b"/>
            <a:pathLst>
              <a:path w="340995" h="147954">
                <a:moveTo>
                  <a:pt x="267459" y="118207"/>
                </a:moveTo>
                <a:lnTo>
                  <a:pt x="255650" y="147700"/>
                </a:lnTo>
                <a:lnTo>
                  <a:pt x="340613" y="140588"/>
                </a:lnTo>
                <a:lnTo>
                  <a:pt x="326029" y="124205"/>
                </a:lnTo>
                <a:lnTo>
                  <a:pt x="282575" y="124205"/>
                </a:lnTo>
                <a:lnTo>
                  <a:pt x="279273" y="122936"/>
                </a:lnTo>
                <a:lnTo>
                  <a:pt x="267459" y="118207"/>
                </a:lnTo>
                <a:close/>
              </a:path>
              <a:path w="340995" h="147954">
                <a:moveTo>
                  <a:pt x="272182" y="106409"/>
                </a:moveTo>
                <a:lnTo>
                  <a:pt x="267459" y="118207"/>
                </a:lnTo>
                <a:lnTo>
                  <a:pt x="279273" y="122936"/>
                </a:lnTo>
                <a:lnTo>
                  <a:pt x="282575" y="124205"/>
                </a:lnTo>
                <a:lnTo>
                  <a:pt x="286258" y="122681"/>
                </a:lnTo>
                <a:lnTo>
                  <a:pt x="288798" y="116077"/>
                </a:lnTo>
                <a:lnTo>
                  <a:pt x="287274" y="112394"/>
                </a:lnTo>
                <a:lnTo>
                  <a:pt x="283972" y="111125"/>
                </a:lnTo>
                <a:lnTo>
                  <a:pt x="272182" y="106409"/>
                </a:lnTo>
                <a:close/>
              </a:path>
              <a:path w="340995" h="147954">
                <a:moveTo>
                  <a:pt x="283972" y="76962"/>
                </a:moveTo>
                <a:lnTo>
                  <a:pt x="272182" y="106409"/>
                </a:lnTo>
                <a:lnTo>
                  <a:pt x="283972" y="111125"/>
                </a:lnTo>
                <a:lnTo>
                  <a:pt x="287274" y="112394"/>
                </a:lnTo>
                <a:lnTo>
                  <a:pt x="288798" y="116077"/>
                </a:lnTo>
                <a:lnTo>
                  <a:pt x="286258" y="122681"/>
                </a:lnTo>
                <a:lnTo>
                  <a:pt x="282575" y="124205"/>
                </a:lnTo>
                <a:lnTo>
                  <a:pt x="326029" y="124205"/>
                </a:lnTo>
                <a:lnTo>
                  <a:pt x="283972" y="76962"/>
                </a:lnTo>
                <a:close/>
              </a:path>
              <a:path w="340995" h="147954">
                <a:moveTo>
                  <a:pt x="6350" y="0"/>
                </a:moveTo>
                <a:lnTo>
                  <a:pt x="2666" y="1650"/>
                </a:lnTo>
                <a:lnTo>
                  <a:pt x="1397" y="4825"/>
                </a:lnTo>
                <a:lnTo>
                  <a:pt x="0" y="8127"/>
                </a:lnTo>
                <a:lnTo>
                  <a:pt x="1650" y="11811"/>
                </a:lnTo>
                <a:lnTo>
                  <a:pt x="267459" y="118207"/>
                </a:lnTo>
                <a:lnTo>
                  <a:pt x="272182" y="106409"/>
                </a:lnTo>
                <a:lnTo>
                  <a:pt x="9651" y="1397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650485" y="5420359"/>
            <a:ext cx="340995" cy="148590"/>
          </a:xfrm>
          <a:custGeom>
            <a:avLst/>
            <a:gdLst/>
            <a:ahLst/>
            <a:cxnLst/>
            <a:rect l="l" t="t" r="r" b="b"/>
            <a:pathLst>
              <a:path w="340995" h="148589">
                <a:moveTo>
                  <a:pt x="267512" y="29494"/>
                </a:moveTo>
                <a:lnTo>
                  <a:pt x="1650" y="136398"/>
                </a:lnTo>
                <a:lnTo>
                  <a:pt x="0" y="140081"/>
                </a:lnTo>
                <a:lnTo>
                  <a:pt x="1397" y="143383"/>
                </a:lnTo>
                <a:lnTo>
                  <a:pt x="2666" y="146558"/>
                </a:lnTo>
                <a:lnTo>
                  <a:pt x="6350" y="148209"/>
                </a:lnTo>
                <a:lnTo>
                  <a:pt x="9651" y="146812"/>
                </a:lnTo>
                <a:lnTo>
                  <a:pt x="272272" y="41331"/>
                </a:lnTo>
                <a:lnTo>
                  <a:pt x="267512" y="29494"/>
                </a:lnTo>
                <a:close/>
              </a:path>
              <a:path w="340995" h="148589">
                <a:moveTo>
                  <a:pt x="325978" y="23495"/>
                </a:moveTo>
                <a:lnTo>
                  <a:pt x="282575" y="23495"/>
                </a:lnTo>
                <a:lnTo>
                  <a:pt x="286258" y="25019"/>
                </a:lnTo>
                <a:lnTo>
                  <a:pt x="287527" y="28321"/>
                </a:lnTo>
                <a:lnTo>
                  <a:pt x="288925" y="31496"/>
                </a:lnTo>
                <a:lnTo>
                  <a:pt x="287274" y="35306"/>
                </a:lnTo>
                <a:lnTo>
                  <a:pt x="272272" y="41331"/>
                </a:lnTo>
                <a:lnTo>
                  <a:pt x="284099" y="70738"/>
                </a:lnTo>
                <a:lnTo>
                  <a:pt x="325978" y="23495"/>
                </a:lnTo>
                <a:close/>
              </a:path>
              <a:path w="340995" h="148589">
                <a:moveTo>
                  <a:pt x="282575" y="23495"/>
                </a:moveTo>
                <a:lnTo>
                  <a:pt x="279273" y="24764"/>
                </a:lnTo>
                <a:lnTo>
                  <a:pt x="267512" y="29494"/>
                </a:lnTo>
                <a:lnTo>
                  <a:pt x="272272" y="41331"/>
                </a:lnTo>
                <a:lnTo>
                  <a:pt x="287274" y="35306"/>
                </a:lnTo>
                <a:lnTo>
                  <a:pt x="288925" y="31496"/>
                </a:lnTo>
                <a:lnTo>
                  <a:pt x="287527" y="28321"/>
                </a:lnTo>
                <a:lnTo>
                  <a:pt x="286258" y="25019"/>
                </a:lnTo>
                <a:lnTo>
                  <a:pt x="282575" y="23495"/>
                </a:lnTo>
                <a:close/>
              </a:path>
              <a:path w="340995" h="148589">
                <a:moveTo>
                  <a:pt x="255650" y="0"/>
                </a:moveTo>
                <a:lnTo>
                  <a:pt x="267512" y="29494"/>
                </a:lnTo>
                <a:lnTo>
                  <a:pt x="279273" y="24764"/>
                </a:lnTo>
                <a:lnTo>
                  <a:pt x="282575" y="23495"/>
                </a:lnTo>
                <a:lnTo>
                  <a:pt x="325978" y="23495"/>
                </a:lnTo>
                <a:lnTo>
                  <a:pt x="340613" y="6985"/>
                </a:lnTo>
                <a:lnTo>
                  <a:pt x="255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621910" y="5649340"/>
            <a:ext cx="331470" cy="168910"/>
          </a:xfrm>
          <a:custGeom>
            <a:avLst/>
            <a:gdLst/>
            <a:ahLst/>
            <a:cxnLst/>
            <a:rect l="l" t="t" r="r" b="b"/>
            <a:pathLst>
              <a:path w="331470" h="168910">
                <a:moveTo>
                  <a:pt x="260040" y="140265"/>
                </a:moveTo>
                <a:lnTo>
                  <a:pt x="245872" y="168655"/>
                </a:lnTo>
                <a:lnTo>
                  <a:pt x="331088" y="168528"/>
                </a:lnTo>
                <a:lnTo>
                  <a:pt x="315238" y="147446"/>
                </a:lnTo>
                <a:lnTo>
                  <a:pt x="274574" y="147446"/>
                </a:lnTo>
                <a:lnTo>
                  <a:pt x="271399" y="145922"/>
                </a:lnTo>
                <a:lnTo>
                  <a:pt x="260040" y="140265"/>
                </a:lnTo>
                <a:close/>
              </a:path>
              <a:path w="331470" h="168910">
                <a:moveTo>
                  <a:pt x="265746" y="128833"/>
                </a:moveTo>
                <a:lnTo>
                  <a:pt x="260040" y="140265"/>
                </a:lnTo>
                <a:lnTo>
                  <a:pt x="271399" y="145922"/>
                </a:lnTo>
                <a:lnTo>
                  <a:pt x="274574" y="147446"/>
                </a:lnTo>
                <a:lnTo>
                  <a:pt x="278384" y="146176"/>
                </a:lnTo>
                <a:lnTo>
                  <a:pt x="279908" y="143001"/>
                </a:lnTo>
                <a:lnTo>
                  <a:pt x="281431" y="139953"/>
                </a:lnTo>
                <a:lnTo>
                  <a:pt x="280162" y="136143"/>
                </a:lnTo>
                <a:lnTo>
                  <a:pt x="277113" y="134492"/>
                </a:lnTo>
                <a:lnTo>
                  <a:pt x="265746" y="128833"/>
                </a:lnTo>
                <a:close/>
              </a:path>
              <a:path w="331470" h="168910">
                <a:moveTo>
                  <a:pt x="279908" y="100456"/>
                </a:moveTo>
                <a:lnTo>
                  <a:pt x="265746" y="128833"/>
                </a:lnTo>
                <a:lnTo>
                  <a:pt x="277113" y="134492"/>
                </a:lnTo>
                <a:lnTo>
                  <a:pt x="280162" y="136143"/>
                </a:lnTo>
                <a:lnTo>
                  <a:pt x="281431" y="139953"/>
                </a:lnTo>
                <a:lnTo>
                  <a:pt x="279908" y="143001"/>
                </a:lnTo>
                <a:lnTo>
                  <a:pt x="278384" y="146176"/>
                </a:lnTo>
                <a:lnTo>
                  <a:pt x="274574" y="147446"/>
                </a:lnTo>
                <a:lnTo>
                  <a:pt x="315238" y="147446"/>
                </a:lnTo>
                <a:lnTo>
                  <a:pt x="279908" y="100456"/>
                </a:lnTo>
                <a:close/>
              </a:path>
              <a:path w="331470" h="168910">
                <a:moveTo>
                  <a:pt x="6985" y="0"/>
                </a:moveTo>
                <a:lnTo>
                  <a:pt x="3175" y="1269"/>
                </a:lnTo>
                <a:lnTo>
                  <a:pt x="1524" y="4444"/>
                </a:lnTo>
                <a:lnTo>
                  <a:pt x="0" y="7492"/>
                </a:lnTo>
                <a:lnTo>
                  <a:pt x="1269" y="11302"/>
                </a:lnTo>
                <a:lnTo>
                  <a:pt x="4444" y="12953"/>
                </a:lnTo>
                <a:lnTo>
                  <a:pt x="260040" y="140265"/>
                </a:lnTo>
                <a:lnTo>
                  <a:pt x="265746" y="128833"/>
                </a:lnTo>
                <a:lnTo>
                  <a:pt x="6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688966" y="6051676"/>
            <a:ext cx="292735" cy="85725"/>
          </a:xfrm>
          <a:custGeom>
            <a:avLst/>
            <a:gdLst/>
            <a:ahLst/>
            <a:cxnLst/>
            <a:rect l="l" t="t" r="r" b="b"/>
            <a:pathLst>
              <a:path w="292735" h="85725">
                <a:moveTo>
                  <a:pt x="216645" y="31137"/>
                </a:moveTo>
                <a:lnTo>
                  <a:pt x="5587" y="72390"/>
                </a:lnTo>
                <a:lnTo>
                  <a:pt x="2159" y="73025"/>
                </a:lnTo>
                <a:lnTo>
                  <a:pt x="0" y="76327"/>
                </a:lnTo>
                <a:lnTo>
                  <a:pt x="1270" y="83312"/>
                </a:lnTo>
                <a:lnTo>
                  <a:pt x="4572" y="85471"/>
                </a:lnTo>
                <a:lnTo>
                  <a:pt x="8128" y="84836"/>
                </a:lnTo>
                <a:lnTo>
                  <a:pt x="219075" y="43581"/>
                </a:lnTo>
                <a:lnTo>
                  <a:pt x="216645" y="31137"/>
                </a:lnTo>
                <a:close/>
              </a:path>
              <a:path w="292735" h="85725">
                <a:moveTo>
                  <a:pt x="285699" y="28067"/>
                </a:moveTo>
                <a:lnTo>
                  <a:pt x="232537" y="28067"/>
                </a:lnTo>
                <a:lnTo>
                  <a:pt x="235838" y="30226"/>
                </a:lnTo>
                <a:lnTo>
                  <a:pt x="236474" y="33655"/>
                </a:lnTo>
                <a:lnTo>
                  <a:pt x="237236" y="37084"/>
                </a:lnTo>
                <a:lnTo>
                  <a:pt x="234950" y="40512"/>
                </a:lnTo>
                <a:lnTo>
                  <a:pt x="231521" y="41148"/>
                </a:lnTo>
                <a:lnTo>
                  <a:pt x="219075" y="43581"/>
                </a:lnTo>
                <a:lnTo>
                  <a:pt x="225171" y="74803"/>
                </a:lnTo>
                <a:lnTo>
                  <a:pt x="285699" y="28067"/>
                </a:lnTo>
                <a:close/>
              </a:path>
              <a:path w="292735" h="85725">
                <a:moveTo>
                  <a:pt x="232537" y="28067"/>
                </a:moveTo>
                <a:lnTo>
                  <a:pt x="229108" y="28702"/>
                </a:lnTo>
                <a:lnTo>
                  <a:pt x="216645" y="31137"/>
                </a:lnTo>
                <a:lnTo>
                  <a:pt x="219075" y="43581"/>
                </a:lnTo>
                <a:lnTo>
                  <a:pt x="231521" y="41148"/>
                </a:lnTo>
                <a:lnTo>
                  <a:pt x="234950" y="40512"/>
                </a:lnTo>
                <a:lnTo>
                  <a:pt x="237236" y="37084"/>
                </a:lnTo>
                <a:lnTo>
                  <a:pt x="236474" y="33655"/>
                </a:lnTo>
                <a:lnTo>
                  <a:pt x="235838" y="30226"/>
                </a:lnTo>
                <a:lnTo>
                  <a:pt x="232537" y="28067"/>
                </a:lnTo>
                <a:close/>
              </a:path>
              <a:path w="292735" h="85725">
                <a:moveTo>
                  <a:pt x="210566" y="0"/>
                </a:moveTo>
                <a:lnTo>
                  <a:pt x="216645" y="31137"/>
                </a:lnTo>
                <a:lnTo>
                  <a:pt x="229108" y="28702"/>
                </a:lnTo>
                <a:lnTo>
                  <a:pt x="232537" y="28067"/>
                </a:lnTo>
                <a:lnTo>
                  <a:pt x="285699" y="28067"/>
                </a:lnTo>
                <a:lnTo>
                  <a:pt x="292608" y="22733"/>
                </a:lnTo>
                <a:lnTo>
                  <a:pt x="2105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31690" y="6170929"/>
            <a:ext cx="302260" cy="302260"/>
          </a:xfrm>
          <a:custGeom>
            <a:avLst/>
            <a:gdLst/>
            <a:ahLst/>
            <a:cxnLst/>
            <a:rect l="l" t="t" r="r" b="b"/>
            <a:pathLst>
              <a:path w="302260" h="302260">
                <a:moveTo>
                  <a:pt x="243905" y="252918"/>
                </a:moveTo>
                <a:lnTo>
                  <a:pt x="221487" y="275336"/>
                </a:lnTo>
                <a:lnTo>
                  <a:pt x="302260" y="302259"/>
                </a:lnTo>
                <a:lnTo>
                  <a:pt x="289602" y="264287"/>
                </a:lnTo>
                <a:lnTo>
                  <a:pt x="255397" y="264287"/>
                </a:lnTo>
                <a:lnTo>
                  <a:pt x="252857" y="261874"/>
                </a:lnTo>
                <a:lnTo>
                  <a:pt x="243905" y="252918"/>
                </a:lnTo>
                <a:close/>
              </a:path>
              <a:path w="302260" h="302260">
                <a:moveTo>
                  <a:pt x="252918" y="243905"/>
                </a:moveTo>
                <a:lnTo>
                  <a:pt x="243905" y="252918"/>
                </a:lnTo>
                <a:lnTo>
                  <a:pt x="252857" y="261874"/>
                </a:lnTo>
                <a:lnTo>
                  <a:pt x="255397" y="264287"/>
                </a:lnTo>
                <a:lnTo>
                  <a:pt x="259334" y="264287"/>
                </a:lnTo>
                <a:lnTo>
                  <a:pt x="261874" y="261874"/>
                </a:lnTo>
                <a:lnTo>
                  <a:pt x="264287" y="259333"/>
                </a:lnTo>
                <a:lnTo>
                  <a:pt x="264287" y="255396"/>
                </a:lnTo>
                <a:lnTo>
                  <a:pt x="261874" y="252856"/>
                </a:lnTo>
                <a:lnTo>
                  <a:pt x="252918" y="243905"/>
                </a:lnTo>
                <a:close/>
              </a:path>
              <a:path w="302260" h="302260">
                <a:moveTo>
                  <a:pt x="275336" y="221487"/>
                </a:moveTo>
                <a:lnTo>
                  <a:pt x="252918" y="243905"/>
                </a:lnTo>
                <a:lnTo>
                  <a:pt x="261932" y="252918"/>
                </a:lnTo>
                <a:lnTo>
                  <a:pt x="264287" y="255396"/>
                </a:lnTo>
                <a:lnTo>
                  <a:pt x="264287" y="259333"/>
                </a:lnTo>
                <a:lnTo>
                  <a:pt x="261874" y="261874"/>
                </a:lnTo>
                <a:lnTo>
                  <a:pt x="259334" y="264287"/>
                </a:lnTo>
                <a:lnTo>
                  <a:pt x="289602" y="264287"/>
                </a:lnTo>
                <a:lnTo>
                  <a:pt x="275336" y="221487"/>
                </a:lnTo>
                <a:close/>
              </a:path>
              <a:path w="302260" h="302260">
                <a:moveTo>
                  <a:pt x="9017" y="0"/>
                </a:moveTo>
                <a:lnTo>
                  <a:pt x="4952" y="0"/>
                </a:lnTo>
                <a:lnTo>
                  <a:pt x="2539" y="2539"/>
                </a:lnTo>
                <a:lnTo>
                  <a:pt x="0" y="4952"/>
                </a:lnTo>
                <a:lnTo>
                  <a:pt x="0" y="9016"/>
                </a:lnTo>
                <a:lnTo>
                  <a:pt x="2539" y="11429"/>
                </a:lnTo>
                <a:lnTo>
                  <a:pt x="243905" y="252918"/>
                </a:lnTo>
                <a:lnTo>
                  <a:pt x="252918" y="243905"/>
                </a:lnTo>
                <a:lnTo>
                  <a:pt x="11430" y="2539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00300" y="6924675"/>
            <a:ext cx="1981200" cy="87630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 marR="84455">
              <a:lnSpc>
                <a:spcPct val="100000"/>
              </a:lnSpc>
              <a:spcBef>
                <a:spcPts val="935"/>
              </a:spcBef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293621"/>
            <a:ext cx="5306060" cy="5208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0965">
              <a:lnSpc>
                <a:spcPts val="164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0.1μs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The average conversion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counter-type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TC</a:t>
            </a:r>
            <a:r>
              <a:rPr dirty="0" baseline="-12345" sz="1350" spc="-7">
                <a:latin typeface="Times New Roman"/>
                <a:cs typeface="Times New Roman"/>
              </a:rPr>
              <a:t>AVG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[(2</a:t>
            </a:r>
            <a:r>
              <a:rPr dirty="0" baseline="40123" sz="1350" spc="-7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−1)/2] ×time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period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[(2</a:t>
            </a:r>
            <a:r>
              <a:rPr dirty="0" baseline="40123" sz="1350" spc="-7"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-1)/2]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×0.1μs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=12.75μs.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The conversion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successive approximation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 b="1" i="1">
                <a:latin typeface="Times New Roman"/>
                <a:cs typeface="Times New Roman"/>
              </a:rPr>
              <a:t>A/D</a:t>
            </a:r>
            <a:endParaRPr sz="1400">
              <a:latin typeface="Times New Roman"/>
              <a:cs typeface="Times New Roman"/>
            </a:endParaRPr>
          </a:p>
          <a:p>
            <a:pPr marL="12700" marR="357187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converter is given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TC</a:t>
            </a:r>
            <a:r>
              <a:rPr dirty="0" baseline="-12345" sz="1350" spc="-7">
                <a:latin typeface="Times New Roman"/>
                <a:cs typeface="Times New Roman"/>
              </a:rPr>
              <a:t>AVG </a:t>
            </a:r>
            <a:r>
              <a:rPr dirty="0" sz="1400">
                <a:latin typeface="Times New Roman"/>
                <a:cs typeface="Times New Roman"/>
              </a:rPr>
              <a:t>= n </a:t>
            </a:r>
            <a:r>
              <a:rPr dirty="0" sz="1400" spc="-5">
                <a:latin typeface="Times New Roman"/>
                <a:cs typeface="Times New Roman"/>
              </a:rPr>
              <a:t>×time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period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8×0.1 μs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0.8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μs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=12.12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μs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365760">
              <a:lnSpc>
                <a:spcPts val="1630"/>
              </a:lnSpc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Digital -to- Analog conversion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DAC</a:t>
            </a:r>
            <a:r>
              <a:rPr dirty="0" sz="1400" spc="-5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 indent="176530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Once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analog signal has been converted to the digital </a:t>
            </a:r>
            <a:r>
              <a:rPr dirty="0" sz="1400" spc="-10">
                <a:latin typeface="Times New Roman"/>
                <a:cs typeface="Times New Roman"/>
              </a:rPr>
              <a:t>form, </a:t>
            </a:r>
            <a:r>
              <a:rPr dirty="0" sz="1400">
                <a:latin typeface="Times New Roman"/>
                <a:cs typeface="Times New Roman"/>
              </a:rPr>
              <a:t>it can be  </a:t>
            </a:r>
            <a:r>
              <a:rPr dirty="0" sz="1400" spc="-5">
                <a:latin typeface="Times New Roman"/>
                <a:cs typeface="Times New Roman"/>
              </a:rPr>
              <a:t>converted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analog </a:t>
            </a:r>
            <a:r>
              <a:rPr dirty="0" sz="1400">
                <a:latin typeface="Times New Roman"/>
                <a:cs typeface="Times New Roman"/>
              </a:rPr>
              <a:t>form </a:t>
            </a:r>
            <a:r>
              <a:rPr dirty="0" sz="1400" spc="-5">
                <a:latin typeface="Times New Roman"/>
                <a:cs typeface="Times New Roman"/>
              </a:rPr>
              <a:t>again according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application and need.  </a:t>
            </a:r>
            <a:r>
              <a:rPr dirty="0" sz="1400">
                <a:latin typeface="Times New Roman"/>
                <a:cs typeface="Times New Roman"/>
              </a:rPr>
              <a:t>Generally </a:t>
            </a: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10">
                <a:latin typeface="Times New Roman"/>
                <a:cs typeface="Times New Roman"/>
              </a:rPr>
              <a:t>which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 b="1">
                <a:latin typeface="Times New Roman"/>
                <a:cs typeface="Times New Roman"/>
              </a:rPr>
              <a:t>1. </a:t>
            </a:r>
            <a:r>
              <a:rPr dirty="0" sz="1400" spc="-5" b="1">
                <a:latin typeface="Times New Roman"/>
                <a:cs typeface="Times New Roman"/>
              </a:rPr>
              <a:t>Multiplying-type D/A converters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multiplying-type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converter multiplies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analogue reference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digital </a:t>
            </a:r>
            <a:r>
              <a:rPr dirty="0" sz="1400" spc="-10">
                <a:latin typeface="Times New Roman"/>
                <a:cs typeface="Times New Roman"/>
              </a:rPr>
              <a:t>input.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13 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block 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type. Some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converters can multiply only positive  digital words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positive reference.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is 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single </a:t>
            </a:r>
            <a:r>
              <a:rPr dirty="0" sz="1400" spc="-5">
                <a:latin typeface="Times New Roman"/>
                <a:cs typeface="Times New Roman"/>
              </a:rPr>
              <a:t>quadrant  (</a:t>
            </a:r>
            <a:r>
              <a:rPr dirty="0" sz="1400" spc="-5" b="1" i="1">
                <a:latin typeface="Times New Roman"/>
                <a:cs typeface="Times New Roman"/>
              </a:rPr>
              <a:t>QUAD-I</a:t>
            </a:r>
            <a:r>
              <a:rPr dirty="0" sz="1400" spc="-5">
                <a:latin typeface="Times New Roman"/>
                <a:cs typeface="Times New Roman"/>
              </a:rPr>
              <a:t>) operation. Two-quadrant operation (</a:t>
            </a:r>
            <a:r>
              <a:rPr dirty="0" sz="1400" spc="-5" b="1" i="1">
                <a:latin typeface="Times New Roman"/>
                <a:cs typeface="Times New Roman"/>
              </a:rPr>
              <a:t>QUAD-II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QUAD-III</a:t>
            </a:r>
            <a:r>
              <a:rPr dirty="0" sz="1400" spc="-5">
                <a:latin typeface="Times New Roman"/>
                <a:cs typeface="Times New Roman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10">
                <a:latin typeface="Times New Roman"/>
                <a:cs typeface="Times New Roman"/>
              </a:rPr>
              <a:t>achieved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configuring the output for bipolar  operation.</a:t>
            </a:r>
            <a:endParaRPr sz="1400">
              <a:latin typeface="Times New Roman"/>
              <a:cs typeface="Times New Roman"/>
            </a:endParaRPr>
          </a:p>
          <a:p>
            <a:pPr algn="ctr" marR="683895">
              <a:lnSpc>
                <a:spcPct val="100000"/>
              </a:lnSpc>
              <a:spcBef>
                <a:spcPts val="420"/>
              </a:spcBef>
            </a:pPr>
            <a:r>
              <a:rPr dirty="0" sz="1400" spc="-5" b="1">
                <a:latin typeface="Calibri"/>
                <a:cs typeface="Calibri"/>
              </a:rPr>
              <a:t>Digital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0133" y="7210425"/>
            <a:ext cx="303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R</a:t>
            </a:r>
            <a:r>
              <a:rPr dirty="0" sz="900" b="1">
                <a:latin typeface="Calibri"/>
                <a:cs typeface="Calibri"/>
              </a:rPr>
              <a:t>EF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3089" y="7251572"/>
            <a:ext cx="11734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aoutput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78557" y="6581393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0" y="283210"/>
                </a:moveTo>
                <a:lnTo>
                  <a:pt x="36068" y="360426"/>
                </a:lnTo>
                <a:lnTo>
                  <a:pt x="69759" y="297307"/>
                </a:lnTo>
                <a:lnTo>
                  <a:pt x="50418" y="297307"/>
                </a:lnTo>
                <a:lnTo>
                  <a:pt x="25018" y="296672"/>
                </a:lnTo>
                <a:lnTo>
                  <a:pt x="25358" y="283886"/>
                </a:lnTo>
                <a:lnTo>
                  <a:pt x="0" y="283210"/>
                </a:lnTo>
                <a:close/>
              </a:path>
              <a:path w="76200" h="360679">
                <a:moveTo>
                  <a:pt x="25358" y="283886"/>
                </a:moveTo>
                <a:lnTo>
                  <a:pt x="25018" y="296672"/>
                </a:lnTo>
                <a:lnTo>
                  <a:pt x="50418" y="297307"/>
                </a:lnTo>
                <a:lnTo>
                  <a:pt x="50757" y="284563"/>
                </a:lnTo>
                <a:lnTo>
                  <a:pt x="25358" y="283886"/>
                </a:lnTo>
                <a:close/>
              </a:path>
              <a:path w="76200" h="360679">
                <a:moveTo>
                  <a:pt x="50757" y="284563"/>
                </a:moveTo>
                <a:lnTo>
                  <a:pt x="50418" y="297307"/>
                </a:lnTo>
                <a:lnTo>
                  <a:pt x="69759" y="297307"/>
                </a:lnTo>
                <a:lnTo>
                  <a:pt x="76200" y="285242"/>
                </a:lnTo>
                <a:lnTo>
                  <a:pt x="50757" y="284563"/>
                </a:lnTo>
                <a:close/>
              </a:path>
              <a:path w="76200" h="360679">
                <a:moveTo>
                  <a:pt x="32893" y="0"/>
                </a:moveTo>
                <a:lnTo>
                  <a:pt x="25358" y="283886"/>
                </a:lnTo>
                <a:lnTo>
                  <a:pt x="50757" y="284563"/>
                </a:lnTo>
                <a:lnTo>
                  <a:pt x="58293" y="762"/>
                </a:lnTo>
                <a:lnTo>
                  <a:pt x="328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935732" y="6592823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0" y="283209"/>
                </a:moveTo>
                <a:lnTo>
                  <a:pt x="36068" y="360425"/>
                </a:lnTo>
                <a:lnTo>
                  <a:pt x="69759" y="297306"/>
                </a:lnTo>
                <a:lnTo>
                  <a:pt x="50418" y="297306"/>
                </a:lnTo>
                <a:lnTo>
                  <a:pt x="25018" y="296671"/>
                </a:lnTo>
                <a:lnTo>
                  <a:pt x="25358" y="283886"/>
                </a:lnTo>
                <a:lnTo>
                  <a:pt x="0" y="283209"/>
                </a:lnTo>
                <a:close/>
              </a:path>
              <a:path w="76200" h="360679">
                <a:moveTo>
                  <a:pt x="25358" y="283886"/>
                </a:moveTo>
                <a:lnTo>
                  <a:pt x="25018" y="296671"/>
                </a:lnTo>
                <a:lnTo>
                  <a:pt x="50418" y="297306"/>
                </a:lnTo>
                <a:lnTo>
                  <a:pt x="50757" y="284563"/>
                </a:lnTo>
                <a:lnTo>
                  <a:pt x="25358" y="283886"/>
                </a:lnTo>
                <a:close/>
              </a:path>
              <a:path w="76200" h="360679">
                <a:moveTo>
                  <a:pt x="50757" y="284563"/>
                </a:moveTo>
                <a:lnTo>
                  <a:pt x="50418" y="297306"/>
                </a:lnTo>
                <a:lnTo>
                  <a:pt x="69759" y="297306"/>
                </a:lnTo>
                <a:lnTo>
                  <a:pt x="76200" y="285241"/>
                </a:lnTo>
                <a:lnTo>
                  <a:pt x="50757" y="284563"/>
                </a:lnTo>
                <a:close/>
              </a:path>
              <a:path w="76200" h="360679">
                <a:moveTo>
                  <a:pt x="32893" y="0"/>
                </a:moveTo>
                <a:lnTo>
                  <a:pt x="25358" y="283886"/>
                </a:lnTo>
                <a:lnTo>
                  <a:pt x="50757" y="284563"/>
                </a:lnTo>
                <a:lnTo>
                  <a:pt x="58293" y="761"/>
                </a:lnTo>
                <a:lnTo>
                  <a:pt x="328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35882" y="6592823"/>
            <a:ext cx="76200" cy="360680"/>
          </a:xfrm>
          <a:custGeom>
            <a:avLst/>
            <a:gdLst/>
            <a:ahLst/>
            <a:cxnLst/>
            <a:rect l="l" t="t" r="r" b="b"/>
            <a:pathLst>
              <a:path w="76200" h="360679">
                <a:moveTo>
                  <a:pt x="0" y="283209"/>
                </a:moveTo>
                <a:lnTo>
                  <a:pt x="36067" y="360425"/>
                </a:lnTo>
                <a:lnTo>
                  <a:pt x="69759" y="297306"/>
                </a:lnTo>
                <a:lnTo>
                  <a:pt x="50418" y="297306"/>
                </a:lnTo>
                <a:lnTo>
                  <a:pt x="25018" y="296671"/>
                </a:lnTo>
                <a:lnTo>
                  <a:pt x="25358" y="283886"/>
                </a:lnTo>
                <a:lnTo>
                  <a:pt x="0" y="283209"/>
                </a:lnTo>
                <a:close/>
              </a:path>
              <a:path w="76200" h="360679">
                <a:moveTo>
                  <a:pt x="25358" y="283886"/>
                </a:moveTo>
                <a:lnTo>
                  <a:pt x="25018" y="296671"/>
                </a:lnTo>
                <a:lnTo>
                  <a:pt x="50418" y="297306"/>
                </a:lnTo>
                <a:lnTo>
                  <a:pt x="50757" y="284563"/>
                </a:lnTo>
                <a:lnTo>
                  <a:pt x="25358" y="283886"/>
                </a:lnTo>
                <a:close/>
              </a:path>
              <a:path w="76200" h="360679">
                <a:moveTo>
                  <a:pt x="50757" y="284563"/>
                </a:moveTo>
                <a:lnTo>
                  <a:pt x="50418" y="297306"/>
                </a:lnTo>
                <a:lnTo>
                  <a:pt x="69759" y="297306"/>
                </a:lnTo>
                <a:lnTo>
                  <a:pt x="76200" y="285241"/>
                </a:lnTo>
                <a:lnTo>
                  <a:pt x="50757" y="284563"/>
                </a:lnTo>
                <a:close/>
              </a:path>
              <a:path w="76200" h="360679">
                <a:moveTo>
                  <a:pt x="32892" y="0"/>
                </a:moveTo>
                <a:lnTo>
                  <a:pt x="25358" y="283886"/>
                </a:lnTo>
                <a:lnTo>
                  <a:pt x="50757" y="284563"/>
                </a:lnTo>
                <a:lnTo>
                  <a:pt x="58292" y="761"/>
                </a:lnTo>
                <a:lnTo>
                  <a:pt x="328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51810" y="6730365"/>
            <a:ext cx="1120140" cy="76200"/>
          </a:xfrm>
          <a:custGeom>
            <a:avLst/>
            <a:gdLst/>
            <a:ahLst/>
            <a:cxnLst/>
            <a:rect l="l" t="t" r="r" b="b"/>
            <a:pathLst>
              <a:path w="1120139" h="76200">
                <a:moveTo>
                  <a:pt x="203200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203200" y="50800"/>
                </a:lnTo>
                <a:lnTo>
                  <a:pt x="203200" y="25400"/>
                </a:lnTo>
                <a:close/>
              </a:path>
              <a:path w="1120139" h="76200">
                <a:moveTo>
                  <a:pt x="482600" y="25400"/>
                </a:moveTo>
                <a:lnTo>
                  <a:pt x="279400" y="25400"/>
                </a:lnTo>
                <a:lnTo>
                  <a:pt x="279400" y="50800"/>
                </a:lnTo>
                <a:lnTo>
                  <a:pt x="482600" y="50800"/>
                </a:lnTo>
                <a:lnTo>
                  <a:pt x="482600" y="25400"/>
                </a:lnTo>
                <a:close/>
              </a:path>
              <a:path w="1120139" h="76200">
                <a:moveTo>
                  <a:pt x="762000" y="25400"/>
                </a:moveTo>
                <a:lnTo>
                  <a:pt x="558800" y="25400"/>
                </a:lnTo>
                <a:lnTo>
                  <a:pt x="558800" y="50800"/>
                </a:lnTo>
                <a:lnTo>
                  <a:pt x="762000" y="50800"/>
                </a:lnTo>
                <a:lnTo>
                  <a:pt x="762000" y="25400"/>
                </a:lnTo>
                <a:close/>
              </a:path>
              <a:path w="1120139" h="76200">
                <a:moveTo>
                  <a:pt x="1041400" y="25400"/>
                </a:moveTo>
                <a:lnTo>
                  <a:pt x="838200" y="25400"/>
                </a:lnTo>
                <a:lnTo>
                  <a:pt x="838200" y="50800"/>
                </a:lnTo>
                <a:lnTo>
                  <a:pt x="1041400" y="50800"/>
                </a:lnTo>
                <a:lnTo>
                  <a:pt x="1041400" y="25400"/>
                </a:lnTo>
                <a:close/>
              </a:path>
              <a:path w="1120139" h="76200">
                <a:moveTo>
                  <a:pt x="1043939" y="0"/>
                </a:moveTo>
                <a:lnTo>
                  <a:pt x="1043939" y="76200"/>
                </a:lnTo>
                <a:lnTo>
                  <a:pt x="1120139" y="38100"/>
                </a:lnTo>
                <a:lnTo>
                  <a:pt x="1043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14270" y="7323201"/>
            <a:ext cx="486409" cy="76200"/>
          </a:xfrm>
          <a:custGeom>
            <a:avLst/>
            <a:gdLst/>
            <a:ahLst/>
            <a:cxnLst/>
            <a:rect l="l" t="t" r="r" b="b"/>
            <a:pathLst>
              <a:path w="486410" h="76200">
                <a:moveTo>
                  <a:pt x="410591" y="0"/>
                </a:moveTo>
                <a:lnTo>
                  <a:pt x="410082" y="25405"/>
                </a:lnTo>
                <a:lnTo>
                  <a:pt x="422783" y="25653"/>
                </a:lnTo>
                <a:lnTo>
                  <a:pt x="422275" y="51053"/>
                </a:lnTo>
                <a:lnTo>
                  <a:pt x="409569" y="51053"/>
                </a:lnTo>
                <a:lnTo>
                  <a:pt x="409067" y="76199"/>
                </a:lnTo>
                <a:lnTo>
                  <a:pt x="461978" y="51053"/>
                </a:lnTo>
                <a:lnTo>
                  <a:pt x="422275" y="51053"/>
                </a:lnTo>
                <a:lnTo>
                  <a:pt x="409574" y="50805"/>
                </a:lnTo>
                <a:lnTo>
                  <a:pt x="462500" y="50805"/>
                </a:lnTo>
                <a:lnTo>
                  <a:pt x="486029" y="39623"/>
                </a:lnTo>
                <a:lnTo>
                  <a:pt x="410591" y="0"/>
                </a:lnTo>
                <a:close/>
              </a:path>
              <a:path w="486410" h="76200">
                <a:moveTo>
                  <a:pt x="410082" y="25405"/>
                </a:moveTo>
                <a:lnTo>
                  <a:pt x="409574" y="50805"/>
                </a:lnTo>
                <a:lnTo>
                  <a:pt x="422275" y="51053"/>
                </a:lnTo>
                <a:lnTo>
                  <a:pt x="422783" y="25653"/>
                </a:lnTo>
                <a:lnTo>
                  <a:pt x="410082" y="25405"/>
                </a:lnTo>
                <a:close/>
              </a:path>
              <a:path w="486410" h="76200">
                <a:moveTo>
                  <a:pt x="508" y="17398"/>
                </a:moveTo>
                <a:lnTo>
                  <a:pt x="0" y="42798"/>
                </a:lnTo>
                <a:lnTo>
                  <a:pt x="409574" y="50805"/>
                </a:lnTo>
                <a:lnTo>
                  <a:pt x="410082" y="25405"/>
                </a:lnTo>
                <a:lnTo>
                  <a:pt x="508" y="173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71721" y="7361301"/>
            <a:ext cx="486409" cy="76200"/>
          </a:xfrm>
          <a:custGeom>
            <a:avLst/>
            <a:gdLst/>
            <a:ahLst/>
            <a:cxnLst/>
            <a:rect l="l" t="t" r="r" b="b"/>
            <a:pathLst>
              <a:path w="486410" h="76200">
                <a:moveTo>
                  <a:pt x="410590" y="0"/>
                </a:moveTo>
                <a:lnTo>
                  <a:pt x="410082" y="25405"/>
                </a:lnTo>
                <a:lnTo>
                  <a:pt x="422782" y="25653"/>
                </a:lnTo>
                <a:lnTo>
                  <a:pt x="422275" y="51053"/>
                </a:lnTo>
                <a:lnTo>
                  <a:pt x="409569" y="51053"/>
                </a:lnTo>
                <a:lnTo>
                  <a:pt x="409066" y="76199"/>
                </a:lnTo>
                <a:lnTo>
                  <a:pt x="461978" y="51053"/>
                </a:lnTo>
                <a:lnTo>
                  <a:pt x="422275" y="51053"/>
                </a:lnTo>
                <a:lnTo>
                  <a:pt x="409574" y="50805"/>
                </a:lnTo>
                <a:lnTo>
                  <a:pt x="462500" y="50805"/>
                </a:lnTo>
                <a:lnTo>
                  <a:pt x="486028" y="39623"/>
                </a:lnTo>
                <a:lnTo>
                  <a:pt x="410590" y="0"/>
                </a:lnTo>
                <a:close/>
              </a:path>
              <a:path w="486410" h="76200">
                <a:moveTo>
                  <a:pt x="410082" y="25405"/>
                </a:moveTo>
                <a:lnTo>
                  <a:pt x="409574" y="50805"/>
                </a:lnTo>
                <a:lnTo>
                  <a:pt x="422275" y="51053"/>
                </a:lnTo>
                <a:lnTo>
                  <a:pt x="422782" y="25653"/>
                </a:lnTo>
                <a:lnTo>
                  <a:pt x="410082" y="25405"/>
                </a:lnTo>
                <a:close/>
              </a:path>
              <a:path w="486410" h="76200">
                <a:moveTo>
                  <a:pt x="507" y="17398"/>
                </a:moveTo>
                <a:lnTo>
                  <a:pt x="0" y="42798"/>
                </a:lnTo>
                <a:lnTo>
                  <a:pt x="409574" y="50805"/>
                </a:lnTo>
                <a:lnTo>
                  <a:pt x="410082" y="25405"/>
                </a:lnTo>
                <a:lnTo>
                  <a:pt x="507" y="173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7824825"/>
            <a:ext cx="5304155" cy="188722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196975">
              <a:lnSpc>
                <a:spcPct val="100000"/>
              </a:lnSpc>
              <a:spcBef>
                <a:spcPts val="91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13 </a:t>
            </a:r>
            <a:r>
              <a:rPr dirty="0" sz="1400" spc="-5">
                <a:latin typeface="Calibri"/>
                <a:cs typeface="Calibri"/>
              </a:rPr>
              <a:t>Block </a:t>
            </a:r>
            <a:r>
              <a:rPr dirty="0" sz="1400">
                <a:latin typeface="Calibri"/>
                <a:cs typeface="Calibri"/>
              </a:rPr>
              <a:t>diagram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  <a:p>
            <a:pPr algn="just" marL="12700" marR="8255">
              <a:lnSpc>
                <a:spcPts val="1610"/>
              </a:lnSpc>
              <a:spcBef>
                <a:spcPts val="935"/>
              </a:spcBef>
            </a:pPr>
            <a:r>
              <a:rPr dirty="0" sz="1400" spc="-5">
                <a:latin typeface="Times New Roman"/>
                <a:cs typeface="Times New Roman"/>
              </a:rPr>
              <a:t>Multiplying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particularly useful when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looking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digitally programmable attenuation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analogue input signal.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 b="1">
                <a:latin typeface="Times New Roman"/>
                <a:cs typeface="Times New Roman"/>
              </a:rPr>
              <a:t>2. </a:t>
            </a:r>
            <a:r>
              <a:rPr dirty="0" sz="1400" spc="-5" b="1">
                <a:latin typeface="Times New Roman"/>
                <a:cs typeface="Times New Roman"/>
              </a:rPr>
              <a:t>Bipolar-output </a:t>
            </a:r>
            <a:r>
              <a:rPr dirty="0" sz="1400" spc="-5" b="1" i="1">
                <a:latin typeface="Times New Roman"/>
                <a:cs typeface="Times New Roman"/>
              </a:rPr>
              <a:t>D/A</a:t>
            </a:r>
            <a:r>
              <a:rPr dirty="0" sz="1400" spc="-10" b="1" i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  <a:spcBef>
                <a:spcPts val="2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bipolar-output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converters the analogue output signal </a:t>
            </a:r>
            <a:r>
              <a:rPr dirty="0" sz="1400" spc="-10">
                <a:latin typeface="Times New Roman"/>
                <a:cs typeface="Times New Roman"/>
              </a:rPr>
              <a:t>range  </a:t>
            </a:r>
            <a:r>
              <a:rPr dirty="0" sz="1400" spc="-5">
                <a:latin typeface="Times New Roman"/>
                <a:cs typeface="Times New Roman"/>
              </a:rPr>
              <a:t>includes both positive and negative values. The transfer characteristics of 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two-quadrant bipolar-output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 </a:t>
            </a:r>
            <a:r>
              <a:rPr dirty="0" sz="1400" spc="5">
                <a:latin typeface="Times New Roman"/>
                <a:cs typeface="Times New Roman"/>
              </a:rPr>
              <a:t>14.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96770" y="2541904"/>
            <a:ext cx="2762250" cy="76200"/>
          </a:xfrm>
          <a:custGeom>
            <a:avLst/>
            <a:gdLst/>
            <a:ahLst/>
            <a:cxnLst/>
            <a:rect l="l" t="t" r="r" b="b"/>
            <a:pathLst>
              <a:path w="27622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2762250" h="76200">
                <a:moveTo>
                  <a:pt x="2686050" y="0"/>
                </a:moveTo>
                <a:lnTo>
                  <a:pt x="2686050" y="76200"/>
                </a:lnTo>
                <a:lnTo>
                  <a:pt x="2736850" y="50800"/>
                </a:lnTo>
                <a:lnTo>
                  <a:pt x="2698750" y="50800"/>
                </a:lnTo>
                <a:lnTo>
                  <a:pt x="2698750" y="25400"/>
                </a:lnTo>
                <a:lnTo>
                  <a:pt x="2736850" y="25400"/>
                </a:lnTo>
                <a:lnTo>
                  <a:pt x="2686050" y="0"/>
                </a:lnTo>
                <a:close/>
              </a:path>
              <a:path w="2762250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2762250" h="76200">
                <a:moveTo>
                  <a:pt x="2686050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2686050" y="50800"/>
                </a:lnTo>
                <a:lnTo>
                  <a:pt x="2686050" y="25400"/>
                </a:lnTo>
                <a:close/>
              </a:path>
              <a:path w="2762250" h="76200">
                <a:moveTo>
                  <a:pt x="2736850" y="25400"/>
                </a:moveTo>
                <a:lnTo>
                  <a:pt x="2698750" y="25400"/>
                </a:lnTo>
                <a:lnTo>
                  <a:pt x="2698750" y="50800"/>
                </a:lnTo>
                <a:lnTo>
                  <a:pt x="2736850" y="50800"/>
                </a:lnTo>
                <a:lnTo>
                  <a:pt x="2762250" y="38100"/>
                </a:lnTo>
                <a:lnTo>
                  <a:pt x="273685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90900" y="1541144"/>
            <a:ext cx="76200" cy="2173605"/>
          </a:xfrm>
          <a:custGeom>
            <a:avLst/>
            <a:gdLst/>
            <a:ahLst/>
            <a:cxnLst/>
            <a:rect l="l" t="t" r="r" b="b"/>
            <a:pathLst>
              <a:path w="76200" h="2173604">
                <a:moveTo>
                  <a:pt x="25400" y="2097405"/>
                </a:moveTo>
                <a:lnTo>
                  <a:pt x="0" y="2097405"/>
                </a:lnTo>
                <a:lnTo>
                  <a:pt x="38100" y="2173605"/>
                </a:lnTo>
                <a:lnTo>
                  <a:pt x="69850" y="2110105"/>
                </a:lnTo>
                <a:lnTo>
                  <a:pt x="25400" y="2110105"/>
                </a:lnTo>
                <a:lnTo>
                  <a:pt x="25400" y="2097405"/>
                </a:lnTo>
                <a:close/>
              </a:path>
              <a:path w="76200" h="2173604">
                <a:moveTo>
                  <a:pt x="50800" y="63500"/>
                </a:moveTo>
                <a:lnTo>
                  <a:pt x="25400" y="63500"/>
                </a:lnTo>
                <a:lnTo>
                  <a:pt x="25400" y="2110105"/>
                </a:lnTo>
                <a:lnTo>
                  <a:pt x="50800" y="2110105"/>
                </a:lnTo>
                <a:lnTo>
                  <a:pt x="50800" y="63500"/>
                </a:lnTo>
                <a:close/>
              </a:path>
              <a:path w="76200" h="2173604">
                <a:moveTo>
                  <a:pt x="76200" y="2097405"/>
                </a:moveTo>
                <a:lnTo>
                  <a:pt x="50800" y="2097405"/>
                </a:lnTo>
                <a:lnTo>
                  <a:pt x="50800" y="2110105"/>
                </a:lnTo>
                <a:lnTo>
                  <a:pt x="69850" y="2110105"/>
                </a:lnTo>
                <a:lnTo>
                  <a:pt x="76200" y="2097405"/>
                </a:lnTo>
                <a:close/>
              </a:path>
              <a:path w="76200" h="2173604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73604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48229" y="1902459"/>
            <a:ext cx="2266315" cy="1316355"/>
          </a:xfrm>
          <a:custGeom>
            <a:avLst/>
            <a:gdLst/>
            <a:ahLst/>
            <a:cxnLst/>
            <a:rect l="l" t="t" r="r" b="b"/>
            <a:pathLst>
              <a:path w="2266315" h="1316355">
                <a:moveTo>
                  <a:pt x="2266315" y="0"/>
                </a:moveTo>
                <a:lnTo>
                  <a:pt x="0" y="131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999101" y="2486913"/>
            <a:ext cx="762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Digital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24175" y="1181099"/>
            <a:ext cx="1104900" cy="306070"/>
          </a:xfrm>
          <a:custGeom>
            <a:avLst/>
            <a:gdLst/>
            <a:ahLst/>
            <a:cxnLst/>
            <a:rect l="l" t="t" r="r" b="b"/>
            <a:pathLst>
              <a:path w="1104900" h="306069">
                <a:moveTo>
                  <a:pt x="0" y="306070"/>
                </a:moveTo>
                <a:lnTo>
                  <a:pt x="1104900" y="306070"/>
                </a:lnTo>
                <a:lnTo>
                  <a:pt x="1104900" y="0"/>
                </a:lnTo>
                <a:lnTo>
                  <a:pt x="0" y="0"/>
                </a:lnTo>
                <a:lnTo>
                  <a:pt x="0" y="30607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08502" y="1211325"/>
            <a:ext cx="871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3699483"/>
            <a:ext cx="5306060" cy="233172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262255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14 </a:t>
            </a:r>
            <a:r>
              <a:rPr dirty="0" sz="1400" spc="-5">
                <a:latin typeface="Calibri"/>
                <a:cs typeface="Calibri"/>
              </a:rPr>
              <a:t>Ideal two-quadrant bipolar-output D/A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converter</a:t>
            </a:r>
            <a:endParaRPr sz="1400">
              <a:latin typeface="Calibri"/>
              <a:cs typeface="Calibri"/>
            </a:endParaRPr>
          </a:p>
          <a:p>
            <a:pPr marL="12700" marR="11430" indent="220345">
              <a:lnSpc>
                <a:spcPts val="1610"/>
              </a:lnSpc>
              <a:spcBef>
                <a:spcPts val="1070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circuits that used to convert the digital signal to the  analog form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78765">
              <a:lnSpc>
                <a:spcPts val="1540"/>
              </a:lnSpc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Binary-Weighted- Input Digital- to- </a:t>
            </a:r>
            <a:r>
              <a:rPr dirty="0" sz="1400" spc="-10" b="1">
                <a:latin typeface="Times New Roman"/>
                <a:cs typeface="Times New Roman"/>
              </a:rPr>
              <a:t>Analog</a:t>
            </a:r>
            <a:r>
              <a:rPr dirty="0" sz="1400" spc="-1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Convertor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This method uses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resistor network that connected together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15 </a:t>
            </a:r>
            <a:r>
              <a:rPr dirty="0" sz="1400" spc="-5">
                <a:latin typeface="Times New Roman"/>
                <a:cs typeface="Times New Roman"/>
              </a:rPr>
              <a:t>the resistors are </a:t>
            </a:r>
            <a:r>
              <a:rPr dirty="0" sz="1400">
                <a:latin typeface="Times New Roman"/>
                <a:cs typeface="Times New Roman"/>
              </a:rPr>
              <a:t>{ </a:t>
            </a:r>
            <a:r>
              <a:rPr dirty="0" sz="1400" b="1" i="1">
                <a:latin typeface="Times New Roman"/>
                <a:cs typeface="Times New Roman"/>
              </a:rPr>
              <a:t>R </a:t>
            </a:r>
            <a:r>
              <a:rPr dirty="0" sz="1400" spc="-5">
                <a:latin typeface="Times New Roman"/>
                <a:cs typeface="Times New Roman"/>
              </a:rPr>
              <a:t>corresponds to the </a:t>
            </a:r>
            <a:r>
              <a:rPr dirty="0" sz="1400" spc="-10">
                <a:latin typeface="Times New Roman"/>
                <a:cs typeface="Times New Roman"/>
              </a:rPr>
              <a:t>highest  </a:t>
            </a:r>
            <a:r>
              <a:rPr dirty="0" sz="1400" spc="-5">
                <a:latin typeface="Times New Roman"/>
                <a:cs typeface="Times New Roman"/>
              </a:rPr>
              <a:t>binary-weighted input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b="1" i="1">
                <a:latin typeface="Times New Roman"/>
                <a:cs typeface="Times New Roman"/>
              </a:rPr>
              <a:t>2R </a:t>
            </a:r>
            <a:r>
              <a:rPr dirty="0" sz="1400" spc="-5">
                <a:latin typeface="Times New Roman"/>
                <a:cs typeface="Times New Roman"/>
              </a:rPr>
              <a:t>corresponds to the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n-1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……….. </a:t>
            </a:r>
            <a:r>
              <a:rPr dirty="0" sz="1400" b="1" i="1">
                <a:latin typeface="Times New Roman"/>
                <a:cs typeface="Times New Roman"/>
              </a:rPr>
              <a:t>nR  </a:t>
            </a:r>
            <a:r>
              <a:rPr dirty="0" sz="1400" spc="-5">
                <a:latin typeface="Times New Roman"/>
                <a:cs typeface="Times New Roman"/>
              </a:rPr>
              <a:t>corresponds to the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0</a:t>
            </a:r>
            <a:r>
              <a:rPr dirty="0" sz="1400" spc="-5">
                <a:latin typeface="Times New Roman"/>
                <a:cs typeface="Times New Roman"/>
              </a:rPr>
              <a:t>}. The disadvantage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DAC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number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different resistor values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fact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voltage level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the  same </a:t>
            </a:r>
            <a:r>
              <a:rPr dirty="0" sz="1400">
                <a:latin typeface="Times New Roman"/>
                <a:cs typeface="Times New Roman"/>
              </a:rPr>
              <a:t>of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87523" y="6640448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7523" y="7042784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3807" y="8481821"/>
            <a:ext cx="131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1761" y="6901053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04517" y="6811136"/>
            <a:ext cx="6915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I </a:t>
            </a:r>
            <a:r>
              <a:rPr dirty="0" sz="1400" spc="-5" b="1">
                <a:latin typeface="Calibri"/>
                <a:cs typeface="Calibri"/>
              </a:rPr>
              <a:t>=V/2</a:t>
            </a:r>
            <a:r>
              <a:rPr dirty="0" baseline="40123" sz="1350" spc="-7" b="1">
                <a:latin typeface="Calibri"/>
                <a:cs typeface="Calibri"/>
              </a:rPr>
              <a:t>n</a:t>
            </a:r>
            <a:r>
              <a:rPr dirty="0" baseline="40123" sz="1350" spc="2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9526" y="7205853"/>
            <a:ext cx="1797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n</a:t>
            </a:r>
            <a:r>
              <a:rPr dirty="0" sz="900" b="1">
                <a:latin typeface="Calibri"/>
                <a:cs typeface="Calibri"/>
              </a:rPr>
              <a:t>-1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84705" y="7224141"/>
            <a:ext cx="7708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57225" algn="l"/>
              </a:tabLst>
            </a:pPr>
            <a:r>
              <a:rPr dirty="0" sz="1400" spc="-5" b="1">
                <a:latin typeface="Calibri"/>
                <a:cs typeface="Calibri"/>
              </a:rPr>
              <a:t>I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r>
              <a:rPr dirty="0" sz="1400" spc="-5" b="1">
                <a:latin typeface="Calibri"/>
                <a:cs typeface="Calibri"/>
              </a:rPr>
              <a:t>=</a:t>
            </a:r>
            <a:r>
              <a:rPr dirty="0" sz="1400" spc="-10" b="1">
                <a:latin typeface="Calibri"/>
                <a:cs typeface="Calibri"/>
              </a:rPr>
              <a:t>V</a:t>
            </a:r>
            <a:r>
              <a:rPr dirty="0" sz="1400" b="1">
                <a:latin typeface="Calibri"/>
                <a:cs typeface="Calibri"/>
              </a:rPr>
              <a:t>/2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8422" y="8603741"/>
            <a:ext cx="688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I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r>
              <a:rPr dirty="0" sz="1400" spc="-5" b="1">
                <a:latin typeface="Calibri"/>
                <a:cs typeface="Calibri"/>
              </a:rPr>
              <a:t>=V/2</a:t>
            </a:r>
            <a:r>
              <a:rPr dirty="0" baseline="40123" sz="1350" spc="-7" b="1">
                <a:latin typeface="Calibri"/>
                <a:cs typeface="Calibri"/>
              </a:rPr>
              <a:t>0</a:t>
            </a:r>
            <a:r>
              <a:rPr dirty="0" baseline="40123" sz="1350" spc="6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79675" y="6701408"/>
            <a:ext cx="173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 b="1">
                <a:latin typeface="Calibri"/>
                <a:cs typeface="Calibri"/>
              </a:rPr>
              <a:t>2</a:t>
            </a:r>
            <a:r>
              <a:rPr dirty="0" sz="900" b="1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84247" y="7112889"/>
            <a:ext cx="173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 b="1">
                <a:latin typeface="Calibri"/>
                <a:cs typeface="Calibri"/>
              </a:rPr>
              <a:t>2</a:t>
            </a:r>
            <a:r>
              <a:rPr dirty="0" sz="900" b="1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81198" y="8522969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 b="1">
                <a:latin typeface="Calibri"/>
                <a:cs typeface="Calibri"/>
              </a:rPr>
              <a:t>2</a:t>
            </a:r>
            <a:r>
              <a:rPr dirty="0" sz="900" b="1"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01110" y="6533768"/>
            <a:ext cx="3168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</a:t>
            </a:r>
            <a:r>
              <a:rPr dirty="0" baseline="40123" sz="1350" spc="-7" b="1">
                <a:latin typeface="Calibri"/>
                <a:cs typeface="Calibri"/>
              </a:rPr>
              <a:t>n</a:t>
            </a:r>
            <a:r>
              <a:rPr dirty="0" baseline="40123" sz="1350" spc="52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92907" y="6911720"/>
            <a:ext cx="4095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 b="1">
                <a:latin typeface="Calibri"/>
                <a:cs typeface="Calibri"/>
              </a:rPr>
              <a:t>2</a:t>
            </a:r>
            <a:r>
              <a:rPr dirty="0" sz="900" spc="-5" b="1">
                <a:latin typeface="Calibri"/>
                <a:cs typeface="Calibri"/>
              </a:rPr>
              <a:t>n-1</a:t>
            </a:r>
            <a:r>
              <a:rPr dirty="0" sz="900" spc="40" b="1">
                <a:latin typeface="Calibri"/>
                <a:cs typeface="Calibri"/>
              </a:rPr>
              <a:t> </a:t>
            </a:r>
            <a:r>
              <a:rPr dirty="0" baseline="-25793" sz="2100" b="1">
                <a:latin typeface="Calibri"/>
                <a:cs typeface="Calibri"/>
              </a:rPr>
              <a:t>R</a:t>
            </a:r>
            <a:endParaRPr baseline="-25793" sz="2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88563" y="8384285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76853" y="6949820"/>
            <a:ext cx="130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I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6853" y="7315580"/>
            <a:ext cx="130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I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76725" y="8033384"/>
            <a:ext cx="251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I=0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12841" y="7355204"/>
            <a:ext cx="730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60085" y="7445120"/>
            <a:ext cx="6159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16802" y="7995284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69204" y="6483476"/>
            <a:ext cx="601980" cy="44259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245745" marR="5080" indent="-233679">
              <a:lnSpc>
                <a:spcPts val="1600"/>
              </a:lnSpc>
              <a:spcBef>
                <a:spcPts val="225"/>
              </a:spcBef>
            </a:pPr>
            <a:r>
              <a:rPr dirty="0" baseline="7936" sz="2100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</a:t>
            </a:r>
            <a:r>
              <a:rPr dirty="0" sz="900" b="1">
                <a:latin typeface="Calibri"/>
                <a:cs typeface="Calibri"/>
              </a:rPr>
              <a:t>t</a:t>
            </a:r>
            <a:r>
              <a:rPr dirty="0" baseline="7936" sz="2100" spc="-7" b="1">
                <a:latin typeface="Calibri"/>
                <a:cs typeface="Calibri"/>
              </a:rPr>
              <a:t>=I</a:t>
            </a:r>
            <a:r>
              <a:rPr dirty="0" sz="900" b="1">
                <a:latin typeface="Calibri"/>
                <a:cs typeface="Calibri"/>
              </a:rPr>
              <a:t>f</a:t>
            </a:r>
            <a:r>
              <a:rPr dirty="0" baseline="7936" sz="2100" b="1">
                <a:latin typeface="Calibri"/>
                <a:cs typeface="Calibri"/>
              </a:rPr>
              <a:t>R</a:t>
            </a:r>
            <a:r>
              <a:rPr dirty="0" sz="900" b="1">
                <a:latin typeface="Calibri"/>
                <a:cs typeface="Calibri"/>
              </a:rPr>
              <a:t>f  </a:t>
            </a: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16910" y="6777990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81679" y="6777990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80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62959" y="6777990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5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03600" y="6777990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5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85515" y="6777990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550284" y="6777990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86735" y="692911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23309" y="692911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788285" y="692911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13735" y="718375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4"/>
                </a:moveTo>
                <a:lnTo>
                  <a:pt x="6540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78504" y="718375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80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59784" y="7183754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4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00425" y="7183754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5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482340" y="718375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4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47109" y="718375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79" y="15049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83560" y="733488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20134" y="733488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32785" y="8620125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4"/>
                </a:moveTo>
                <a:lnTo>
                  <a:pt x="6540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97554" y="8620125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80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78834" y="8620125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4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419475" y="8620125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5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01390" y="8620125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4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66159" y="8620125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79" y="15049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102610" y="877125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639184" y="877125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91460" y="733488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04160" y="877061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390900" y="7522209"/>
            <a:ext cx="76200" cy="1075055"/>
          </a:xfrm>
          <a:custGeom>
            <a:avLst/>
            <a:gdLst/>
            <a:ahLst/>
            <a:cxnLst/>
            <a:rect l="l" t="t" r="r" b="b"/>
            <a:pathLst>
              <a:path w="76200" h="1075054">
                <a:moveTo>
                  <a:pt x="50800" y="0"/>
                </a:moveTo>
                <a:lnTo>
                  <a:pt x="25400" y="0"/>
                </a:lnTo>
                <a:lnTo>
                  <a:pt x="25400" y="101600"/>
                </a:lnTo>
                <a:lnTo>
                  <a:pt x="50800" y="101600"/>
                </a:lnTo>
                <a:lnTo>
                  <a:pt x="50800" y="0"/>
                </a:lnTo>
                <a:close/>
              </a:path>
              <a:path w="76200" h="1075054">
                <a:moveTo>
                  <a:pt x="50800" y="177800"/>
                </a:moveTo>
                <a:lnTo>
                  <a:pt x="25400" y="177800"/>
                </a:lnTo>
                <a:lnTo>
                  <a:pt x="25400" y="203200"/>
                </a:lnTo>
                <a:lnTo>
                  <a:pt x="50800" y="203200"/>
                </a:lnTo>
                <a:lnTo>
                  <a:pt x="50800" y="177800"/>
                </a:lnTo>
                <a:close/>
              </a:path>
              <a:path w="76200" h="1075054">
                <a:moveTo>
                  <a:pt x="50800" y="279400"/>
                </a:moveTo>
                <a:lnTo>
                  <a:pt x="25400" y="279400"/>
                </a:lnTo>
                <a:lnTo>
                  <a:pt x="25400" y="381000"/>
                </a:lnTo>
                <a:lnTo>
                  <a:pt x="50800" y="381000"/>
                </a:lnTo>
                <a:lnTo>
                  <a:pt x="50800" y="279400"/>
                </a:lnTo>
                <a:close/>
              </a:path>
              <a:path w="76200" h="1075054">
                <a:moveTo>
                  <a:pt x="50800" y="457200"/>
                </a:moveTo>
                <a:lnTo>
                  <a:pt x="25400" y="457200"/>
                </a:lnTo>
                <a:lnTo>
                  <a:pt x="25400" y="482600"/>
                </a:lnTo>
                <a:lnTo>
                  <a:pt x="50800" y="482600"/>
                </a:lnTo>
                <a:lnTo>
                  <a:pt x="50800" y="457200"/>
                </a:lnTo>
                <a:close/>
              </a:path>
              <a:path w="76200" h="1075054">
                <a:moveTo>
                  <a:pt x="50800" y="558800"/>
                </a:moveTo>
                <a:lnTo>
                  <a:pt x="25400" y="558800"/>
                </a:lnTo>
                <a:lnTo>
                  <a:pt x="25400" y="660400"/>
                </a:lnTo>
                <a:lnTo>
                  <a:pt x="50800" y="660400"/>
                </a:lnTo>
                <a:lnTo>
                  <a:pt x="50800" y="558800"/>
                </a:lnTo>
                <a:close/>
              </a:path>
              <a:path w="76200" h="1075054">
                <a:moveTo>
                  <a:pt x="50800" y="736600"/>
                </a:moveTo>
                <a:lnTo>
                  <a:pt x="25400" y="736600"/>
                </a:lnTo>
                <a:lnTo>
                  <a:pt x="25400" y="762000"/>
                </a:lnTo>
                <a:lnTo>
                  <a:pt x="50800" y="762000"/>
                </a:lnTo>
                <a:lnTo>
                  <a:pt x="50800" y="736600"/>
                </a:lnTo>
                <a:close/>
              </a:path>
              <a:path w="76200" h="1075054">
                <a:moveTo>
                  <a:pt x="50800" y="838200"/>
                </a:moveTo>
                <a:lnTo>
                  <a:pt x="25400" y="838200"/>
                </a:lnTo>
                <a:lnTo>
                  <a:pt x="25400" y="939800"/>
                </a:lnTo>
                <a:lnTo>
                  <a:pt x="50800" y="939800"/>
                </a:lnTo>
                <a:lnTo>
                  <a:pt x="50800" y="838200"/>
                </a:lnTo>
                <a:close/>
              </a:path>
              <a:path w="76200" h="1075054">
                <a:moveTo>
                  <a:pt x="76200" y="998855"/>
                </a:moveTo>
                <a:lnTo>
                  <a:pt x="0" y="998855"/>
                </a:lnTo>
                <a:lnTo>
                  <a:pt x="38100" y="1075055"/>
                </a:lnTo>
                <a:lnTo>
                  <a:pt x="76200" y="998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863850" y="6998969"/>
            <a:ext cx="885825" cy="76200"/>
          </a:xfrm>
          <a:custGeom>
            <a:avLst/>
            <a:gdLst/>
            <a:ahLst/>
            <a:cxnLst/>
            <a:rect l="l" t="t" r="r" b="b"/>
            <a:pathLst>
              <a:path w="885825" h="76200">
                <a:moveTo>
                  <a:pt x="809625" y="0"/>
                </a:moveTo>
                <a:lnTo>
                  <a:pt x="809625" y="76199"/>
                </a:lnTo>
                <a:lnTo>
                  <a:pt x="860425" y="50799"/>
                </a:lnTo>
                <a:lnTo>
                  <a:pt x="822325" y="50799"/>
                </a:lnTo>
                <a:lnTo>
                  <a:pt x="822325" y="25399"/>
                </a:lnTo>
                <a:lnTo>
                  <a:pt x="860425" y="25399"/>
                </a:lnTo>
                <a:lnTo>
                  <a:pt x="809625" y="0"/>
                </a:lnTo>
                <a:close/>
              </a:path>
              <a:path w="885825" h="76200">
                <a:moveTo>
                  <a:pt x="809625" y="25399"/>
                </a:moveTo>
                <a:lnTo>
                  <a:pt x="0" y="25399"/>
                </a:lnTo>
                <a:lnTo>
                  <a:pt x="0" y="50799"/>
                </a:lnTo>
                <a:lnTo>
                  <a:pt x="809625" y="50799"/>
                </a:lnTo>
                <a:lnTo>
                  <a:pt x="809625" y="25399"/>
                </a:lnTo>
                <a:close/>
              </a:path>
              <a:path w="885825" h="76200">
                <a:moveTo>
                  <a:pt x="860425" y="25399"/>
                </a:moveTo>
                <a:lnTo>
                  <a:pt x="822325" y="25399"/>
                </a:lnTo>
                <a:lnTo>
                  <a:pt x="822325" y="50799"/>
                </a:lnTo>
                <a:lnTo>
                  <a:pt x="860425" y="50799"/>
                </a:lnTo>
                <a:lnTo>
                  <a:pt x="885825" y="38099"/>
                </a:lnTo>
                <a:lnTo>
                  <a:pt x="860425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832735" y="7418069"/>
            <a:ext cx="885825" cy="76200"/>
          </a:xfrm>
          <a:custGeom>
            <a:avLst/>
            <a:gdLst/>
            <a:ahLst/>
            <a:cxnLst/>
            <a:rect l="l" t="t" r="r" b="b"/>
            <a:pathLst>
              <a:path w="885825" h="76200">
                <a:moveTo>
                  <a:pt x="809625" y="0"/>
                </a:moveTo>
                <a:lnTo>
                  <a:pt x="809625" y="76199"/>
                </a:lnTo>
                <a:lnTo>
                  <a:pt x="860425" y="50799"/>
                </a:lnTo>
                <a:lnTo>
                  <a:pt x="822325" y="50799"/>
                </a:lnTo>
                <a:lnTo>
                  <a:pt x="822325" y="25399"/>
                </a:lnTo>
                <a:lnTo>
                  <a:pt x="860425" y="25399"/>
                </a:lnTo>
                <a:lnTo>
                  <a:pt x="809625" y="0"/>
                </a:lnTo>
                <a:close/>
              </a:path>
              <a:path w="885825" h="76200">
                <a:moveTo>
                  <a:pt x="809625" y="25399"/>
                </a:moveTo>
                <a:lnTo>
                  <a:pt x="0" y="25399"/>
                </a:lnTo>
                <a:lnTo>
                  <a:pt x="0" y="50799"/>
                </a:lnTo>
                <a:lnTo>
                  <a:pt x="809625" y="50799"/>
                </a:lnTo>
                <a:lnTo>
                  <a:pt x="809625" y="25399"/>
                </a:lnTo>
                <a:close/>
              </a:path>
              <a:path w="885825" h="76200">
                <a:moveTo>
                  <a:pt x="860425" y="25399"/>
                </a:moveTo>
                <a:lnTo>
                  <a:pt x="822325" y="25399"/>
                </a:lnTo>
                <a:lnTo>
                  <a:pt x="822325" y="50799"/>
                </a:lnTo>
                <a:lnTo>
                  <a:pt x="860425" y="50799"/>
                </a:lnTo>
                <a:lnTo>
                  <a:pt x="885825" y="38099"/>
                </a:lnTo>
                <a:lnTo>
                  <a:pt x="860425" y="25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743959" y="692911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737609" y="7329169"/>
            <a:ext cx="355600" cy="635"/>
          </a:xfrm>
          <a:custGeom>
            <a:avLst/>
            <a:gdLst/>
            <a:ahLst/>
            <a:cxnLst/>
            <a:rect l="l" t="t" r="r" b="b"/>
            <a:pathLst>
              <a:path w="355600" h="634">
                <a:moveTo>
                  <a:pt x="35560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59834" y="877061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077334" y="6923404"/>
            <a:ext cx="0" cy="1835150"/>
          </a:xfrm>
          <a:custGeom>
            <a:avLst/>
            <a:gdLst/>
            <a:ahLst/>
            <a:cxnLst/>
            <a:rect l="l" t="t" r="r" b="b"/>
            <a:pathLst>
              <a:path w="0" h="1835150">
                <a:moveTo>
                  <a:pt x="0" y="183514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775267" y="6855142"/>
            <a:ext cx="81280" cy="96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784792" y="7277417"/>
            <a:ext cx="81280" cy="96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770822" y="8712517"/>
            <a:ext cx="81279" cy="96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034472" y="7278052"/>
            <a:ext cx="81279" cy="96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768215" y="7114540"/>
            <a:ext cx="0" cy="789305"/>
          </a:xfrm>
          <a:custGeom>
            <a:avLst/>
            <a:gdLst/>
            <a:ahLst/>
            <a:cxnLst/>
            <a:rect l="l" t="t" r="r" b="b"/>
            <a:pathLst>
              <a:path w="0" h="789304">
                <a:moveTo>
                  <a:pt x="0" y="78930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058284" y="7893050"/>
            <a:ext cx="1128395" cy="10795"/>
          </a:xfrm>
          <a:custGeom>
            <a:avLst/>
            <a:gdLst/>
            <a:ahLst/>
            <a:cxnLst/>
            <a:rect l="l" t="t" r="r" b="b"/>
            <a:pathLst>
              <a:path w="1128395" h="10795">
                <a:moveTo>
                  <a:pt x="1128394" y="1079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029392" y="7847647"/>
            <a:ext cx="81280" cy="96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724717" y="7847647"/>
            <a:ext cx="81280" cy="965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186679" y="6976109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59">
                <a:moveTo>
                  <a:pt x="0" y="149860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251450" y="6976109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59">
                <a:moveTo>
                  <a:pt x="0" y="0"/>
                </a:moveTo>
                <a:lnTo>
                  <a:pt x="81279" y="1498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332729" y="6976109"/>
            <a:ext cx="40640" cy="149860"/>
          </a:xfrm>
          <a:custGeom>
            <a:avLst/>
            <a:gdLst/>
            <a:ahLst/>
            <a:cxnLst/>
            <a:rect l="l" t="t" r="r" b="b"/>
            <a:pathLst>
              <a:path w="40639" h="149859">
                <a:moveTo>
                  <a:pt x="0" y="149860"/>
                </a:moveTo>
                <a:lnTo>
                  <a:pt x="40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373370" y="6976109"/>
            <a:ext cx="89535" cy="149860"/>
          </a:xfrm>
          <a:custGeom>
            <a:avLst/>
            <a:gdLst/>
            <a:ahLst/>
            <a:cxnLst/>
            <a:rect l="l" t="t" r="r" b="b"/>
            <a:pathLst>
              <a:path w="89535" h="149859">
                <a:moveTo>
                  <a:pt x="0" y="0"/>
                </a:moveTo>
                <a:lnTo>
                  <a:pt x="89534" y="1498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455284" y="6976109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59">
                <a:moveTo>
                  <a:pt x="0" y="149860"/>
                </a:moveTo>
                <a:lnTo>
                  <a:pt x="6540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520054" y="6976109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59">
                <a:moveTo>
                  <a:pt x="0" y="0"/>
                </a:moveTo>
                <a:lnTo>
                  <a:pt x="81280" y="1498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056504" y="712596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93079" y="712596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758054" y="7127240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158104" y="7672704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90">
                <a:moveTo>
                  <a:pt x="0" y="0"/>
                </a:moveTo>
                <a:lnTo>
                  <a:pt x="0" y="834389"/>
                </a:lnTo>
                <a:lnTo>
                  <a:pt x="430530" y="41719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58104" y="7672704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90">
                <a:moveTo>
                  <a:pt x="430530" y="417194"/>
                </a:moveTo>
                <a:lnTo>
                  <a:pt x="0" y="0"/>
                </a:lnTo>
                <a:lnTo>
                  <a:pt x="0" y="834389"/>
                </a:lnTo>
                <a:lnTo>
                  <a:pt x="430530" y="41719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226684" y="8221979"/>
            <a:ext cx="0" cy="130810"/>
          </a:xfrm>
          <a:custGeom>
            <a:avLst/>
            <a:gdLst/>
            <a:ahLst/>
            <a:cxnLst/>
            <a:rect l="l" t="t" r="r" b="b"/>
            <a:pathLst>
              <a:path w="0" h="130809">
                <a:moveTo>
                  <a:pt x="0" y="0"/>
                </a:moveTo>
                <a:lnTo>
                  <a:pt x="0" y="1308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179059" y="82950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191125" y="790257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558790" y="8100059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6711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732145" y="7114540"/>
            <a:ext cx="0" cy="1005205"/>
          </a:xfrm>
          <a:custGeom>
            <a:avLst/>
            <a:gdLst/>
            <a:ahLst/>
            <a:cxnLst/>
            <a:rect l="l" t="t" r="r" b="b"/>
            <a:pathLst>
              <a:path w="0" h="1005204">
                <a:moveTo>
                  <a:pt x="0" y="100520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772659" y="8283575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3898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610734" y="866520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677409" y="873442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724400" y="881316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782184" y="8260715"/>
            <a:ext cx="0" cy="393065"/>
          </a:xfrm>
          <a:custGeom>
            <a:avLst/>
            <a:gdLst/>
            <a:ahLst/>
            <a:cxnLst/>
            <a:rect l="l" t="t" r="r" b="b"/>
            <a:pathLst>
              <a:path w="0" h="393065">
                <a:moveTo>
                  <a:pt x="0" y="39306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153467" y="8050847"/>
            <a:ext cx="81280" cy="96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923539" y="8848090"/>
            <a:ext cx="885825" cy="76200"/>
          </a:xfrm>
          <a:custGeom>
            <a:avLst/>
            <a:gdLst/>
            <a:ahLst/>
            <a:cxnLst/>
            <a:rect l="l" t="t" r="r" b="b"/>
            <a:pathLst>
              <a:path w="885825" h="76200">
                <a:moveTo>
                  <a:pt x="809625" y="0"/>
                </a:moveTo>
                <a:lnTo>
                  <a:pt x="809625" y="76200"/>
                </a:lnTo>
                <a:lnTo>
                  <a:pt x="860425" y="50800"/>
                </a:lnTo>
                <a:lnTo>
                  <a:pt x="822325" y="50800"/>
                </a:lnTo>
                <a:lnTo>
                  <a:pt x="822325" y="25400"/>
                </a:lnTo>
                <a:lnTo>
                  <a:pt x="860425" y="25400"/>
                </a:lnTo>
                <a:lnTo>
                  <a:pt x="809625" y="0"/>
                </a:lnTo>
                <a:close/>
              </a:path>
              <a:path w="885825" h="76200">
                <a:moveTo>
                  <a:pt x="80962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809625" y="50800"/>
                </a:lnTo>
                <a:lnTo>
                  <a:pt x="809625" y="25400"/>
                </a:lnTo>
                <a:close/>
              </a:path>
              <a:path w="885825" h="76200">
                <a:moveTo>
                  <a:pt x="860425" y="25400"/>
                </a:moveTo>
                <a:lnTo>
                  <a:pt x="822325" y="25400"/>
                </a:lnTo>
                <a:lnTo>
                  <a:pt x="822325" y="50800"/>
                </a:lnTo>
                <a:lnTo>
                  <a:pt x="860425" y="50800"/>
                </a:lnTo>
                <a:lnTo>
                  <a:pt x="885825" y="38100"/>
                </a:lnTo>
                <a:lnTo>
                  <a:pt x="86042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191634" y="8055609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723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906009" y="7383779"/>
            <a:ext cx="0" cy="666115"/>
          </a:xfrm>
          <a:custGeom>
            <a:avLst/>
            <a:gdLst/>
            <a:ahLst/>
            <a:cxnLst/>
            <a:rect l="l" t="t" r="r" b="b"/>
            <a:pathLst>
              <a:path w="0" h="666115">
                <a:moveTo>
                  <a:pt x="0" y="6661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893309" y="7369175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723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79236" y="7357744"/>
            <a:ext cx="76200" cy="471170"/>
          </a:xfrm>
          <a:custGeom>
            <a:avLst/>
            <a:gdLst/>
            <a:ahLst/>
            <a:cxnLst/>
            <a:rect l="l" t="t" r="r" b="b"/>
            <a:pathLst>
              <a:path w="76200" h="471170">
                <a:moveTo>
                  <a:pt x="25415" y="394969"/>
                </a:moveTo>
                <a:lnTo>
                  <a:pt x="0" y="394969"/>
                </a:lnTo>
                <a:lnTo>
                  <a:pt x="37973" y="471169"/>
                </a:lnTo>
                <a:lnTo>
                  <a:pt x="69828" y="407669"/>
                </a:lnTo>
                <a:lnTo>
                  <a:pt x="25400" y="407669"/>
                </a:lnTo>
                <a:lnTo>
                  <a:pt x="25415" y="394969"/>
                </a:lnTo>
                <a:close/>
              </a:path>
              <a:path w="76200" h="471170">
                <a:moveTo>
                  <a:pt x="51308" y="0"/>
                </a:moveTo>
                <a:lnTo>
                  <a:pt x="25908" y="0"/>
                </a:lnTo>
                <a:lnTo>
                  <a:pt x="25400" y="407669"/>
                </a:lnTo>
                <a:lnTo>
                  <a:pt x="50800" y="407669"/>
                </a:lnTo>
                <a:lnTo>
                  <a:pt x="51308" y="0"/>
                </a:lnTo>
                <a:close/>
              </a:path>
              <a:path w="76200" h="471170">
                <a:moveTo>
                  <a:pt x="76200" y="394969"/>
                </a:moveTo>
                <a:lnTo>
                  <a:pt x="50815" y="394969"/>
                </a:lnTo>
                <a:lnTo>
                  <a:pt x="50800" y="407669"/>
                </a:lnTo>
                <a:lnTo>
                  <a:pt x="69828" y="407669"/>
                </a:lnTo>
                <a:lnTo>
                  <a:pt x="76200" y="3949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2522347" y="8817102"/>
            <a:ext cx="2976880" cy="551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10489">
              <a:lnSpc>
                <a:spcPts val="615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  <a:p>
            <a:pPr algn="ctr" marR="277495">
              <a:lnSpc>
                <a:spcPts val="1215"/>
              </a:lnSpc>
            </a:pPr>
            <a:r>
              <a:rPr dirty="0" sz="1400" spc="-5" b="1">
                <a:latin typeface="Calibri"/>
                <a:cs typeface="Calibri"/>
              </a:rPr>
              <a:t>I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3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15 n </a:t>
            </a:r>
            <a:r>
              <a:rPr dirty="0" sz="1400" spc="-5">
                <a:latin typeface="Calibri"/>
                <a:cs typeface="Calibri"/>
              </a:rPr>
              <a:t>bits </a:t>
            </a:r>
            <a:r>
              <a:rPr dirty="0" sz="1400">
                <a:latin typeface="Calibri"/>
                <a:cs typeface="Calibri"/>
              </a:rPr>
              <a:t>binary- </a:t>
            </a:r>
            <a:r>
              <a:rPr dirty="0" sz="1400" spc="-5">
                <a:latin typeface="Calibri"/>
                <a:cs typeface="Calibri"/>
              </a:rPr>
              <a:t>weighted- input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6669"/>
            <a:ext cx="530733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765">
              <a:lnSpc>
                <a:spcPts val="1630"/>
              </a:lnSpc>
              <a:spcBef>
                <a:spcPts val="100"/>
              </a:spcBef>
            </a:pPr>
            <a:r>
              <a:rPr dirty="0" sz="1400">
                <a:latin typeface="Wingdings"/>
                <a:cs typeface="Wingdings"/>
              </a:rPr>
              <a:t>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R/2R </a:t>
            </a:r>
            <a:r>
              <a:rPr dirty="0" sz="1400" b="1">
                <a:latin typeface="Times New Roman"/>
                <a:cs typeface="Times New Roman"/>
              </a:rPr>
              <a:t>Ladder </a:t>
            </a:r>
            <a:r>
              <a:rPr dirty="0" sz="1400" spc="-5" b="1">
                <a:latin typeface="Times New Roman"/>
                <a:cs typeface="Times New Roman"/>
              </a:rPr>
              <a:t>Digital- to- Analog</a:t>
            </a:r>
            <a:r>
              <a:rPr dirty="0" sz="1400" spc="-1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Convertor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ts val="1610"/>
              </a:lnSpc>
              <a:spcBef>
                <a:spcPts val="6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method, two resistor values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connected </a:t>
            </a:r>
            <a:r>
              <a:rPr dirty="0" sz="1400">
                <a:latin typeface="Times New Roman"/>
                <a:cs typeface="Times New Roman"/>
              </a:rPr>
              <a:t>as shown </a:t>
            </a:r>
            <a:r>
              <a:rPr dirty="0" sz="1400" spc="-5">
                <a:latin typeface="Times New Roman"/>
                <a:cs typeface="Times New Roman"/>
              </a:rPr>
              <a:t>in 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16.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configuration solves the problem </a:t>
            </a:r>
            <a:r>
              <a:rPr dirty="0" sz="1400">
                <a:latin typeface="Times New Roman"/>
                <a:cs typeface="Times New Roman"/>
              </a:rPr>
              <a:t>of binary-weighted- 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5" b="1" i="1">
                <a:latin typeface="Times New Roman"/>
                <a:cs typeface="Times New Roman"/>
              </a:rPr>
              <a:t>DAC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39409" y="3578859"/>
            <a:ext cx="508634" cy="635"/>
          </a:xfrm>
          <a:custGeom>
            <a:avLst/>
            <a:gdLst/>
            <a:ahLst/>
            <a:cxnLst/>
            <a:rect l="l" t="t" r="r" b="b"/>
            <a:pathLst>
              <a:path w="508635" h="635">
                <a:moveTo>
                  <a:pt x="50863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24232" y="3536632"/>
            <a:ext cx="81279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82465" y="2461006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9421" y="2470149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2975" y="2500630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7835" y="2470149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6438" y="3404361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2619" y="2960877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89858" y="2938018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68877" y="2947161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21733" y="2995930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36063" y="3442842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94075" y="3433698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39565" y="3447414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38165" y="2537206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r>
              <a:rPr dirty="0" sz="1400" spc="-5" b="1">
                <a:latin typeface="Calibri"/>
                <a:cs typeface="Calibri"/>
              </a:rPr>
              <a:t>=2R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86094" y="3468750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95875" y="278637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72075" y="278637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267325" y="278637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14950" y="278637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10200" y="278637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86400" y="278637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43475" y="291147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72125" y="291147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724525" y="2902584"/>
            <a:ext cx="9525" cy="691515"/>
          </a:xfrm>
          <a:custGeom>
            <a:avLst/>
            <a:gdLst/>
            <a:ahLst/>
            <a:cxnLst/>
            <a:rect l="l" t="t" r="r" b="b"/>
            <a:pathLst>
              <a:path w="9525" h="691514">
                <a:moveTo>
                  <a:pt x="0" y="0"/>
                </a:moveTo>
                <a:lnTo>
                  <a:pt x="9525" y="6915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953000" y="2911474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30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0" y="406272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38675" y="411987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85665" y="41846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43450" y="372935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031740" y="323468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0" y="0"/>
                </a:moveTo>
                <a:lnTo>
                  <a:pt x="0" y="687704"/>
                </a:lnTo>
                <a:lnTo>
                  <a:pt x="430530" y="3437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031740" y="323468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430530" y="343789"/>
                </a:moveTo>
                <a:lnTo>
                  <a:pt x="0" y="0"/>
                </a:lnTo>
                <a:lnTo>
                  <a:pt x="0" y="687704"/>
                </a:lnTo>
                <a:lnTo>
                  <a:pt x="430530" y="34378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90159" y="368617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042534" y="374649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45709" y="342455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684020" y="330517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60220" y="330517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55470" y="330517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03095" y="330517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98345" y="330517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074545" y="330517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32255" y="342963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160904" y="342963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37940" y="290258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37940" y="296481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37940" y="304291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70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37940" y="308165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37940" y="315912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837940" y="322135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37940" y="277812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837940" y="329183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303779" y="290448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303779" y="296671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5">
                <a:moveTo>
                  <a:pt x="128269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304414" y="304482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69" h="38735">
                <a:moveTo>
                  <a:pt x="0" y="0"/>
                </a:moveTo>
                <a:lnTo>
                  <a:pt x="128270" y="387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304414" y="308355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69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304414" y="316102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04414" y="322325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4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303779" y="278002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304414" y="329374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070860" y="290258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070860" y="296481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070860" y="304291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69" h="38735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70860" y="308165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69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070860" y="315912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070860" y="322135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70860" y="277812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070860" y="329183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615179" y="291782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615179" y="298005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615179" y="305815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70" y="387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615179" y="309689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615179" y="317436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615179" y="323659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70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615179" y="279336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615179" y="330707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13735" y="33026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89934" y="33026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385184" y="330263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432809" y="330263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528059" y="33026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604259" y="33026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061335" y="34277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689984" y="34277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983990" y="33039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060190" y="33039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155440" y="330390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203065" y="330390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298315" y="33039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374515" y="33039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831590" y="342899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460240" y="342899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446020" y="330517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522220" y="330517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617470" y="330517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665095" y="330517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760345" y="330517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836545" y="330517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294254" y="342963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922904" y="342963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361439" y="374586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4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428114" y="380301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8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475105" y="38677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532889" y="341248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733290" y="3746499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5">
                <a:moveTo>
                  <a:pt x="32385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612640" y="3423919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4298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576762" y="2738437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794442" y="2726372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029267" y="2732722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265997" y="2720657"/>
            <a:ext cx="81279" cy="81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1129080" y="4375530"/>
            <a:ext cx="5305425" cy="4314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44843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16 </a:t>
            </a:r>
            <a:r>
              <a:rPr dirty="0" sz="1400" spc="-5">
                <a:latin typeface="Calibri"/>
                <a:cs typeface="Calibri"/>
              </a:rPr>
              <a:t>four bits R/2R</a:t>
            </a:r>
            <a:r>
              <a:rPr dirty="0" sz="1400" spc="29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Ladder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6985">
              <a:lnSpc>
                <a:spcPct val="961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usually operated in either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following two modes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operation, which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(Current steering mode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Voltage switching  mode)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585"/>
              </a:lnSpc>
              <a:tabLst>
                <a:tab pos="513715" algn="l"/>
              </a:tabLst>
            </a:pPr>
            <a:r>
              <a:rPr dirty="0" sz="1400" b="1">
                <a:latin typeface="Times New Roman"/>
                <a:cs typeface="Times New Roman"/>
              </a:rPr>
              <a:t>1.	Current </a:t>
            </a:r>
            <a:r>
              <a:rPr dirty="0" sz="1400" spc="-5" b="1">
                <a:latin typeface="Times New Roman"/>
                <a:cs typeface="Times New Roman"/>
              </a:rPr>
              <a:t>Steering Mode of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Operation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800"/>
              </a:lnSpc>
              <a:spcBef>
                <a:spcPts val="2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current steering mode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operation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converter, the  analogue output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equal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product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reference voltage 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fractional binary </a:t>
            </a:r>
            <a:r>
              <a:rPr dirty="0" sz="1400">
                <a:latin typeface="Times New Roman"/>
                <a:cs typeface="Times New Roman"/>
              </a:rPr>
              <a:t>value </a:t>
            </a:r>
            <a:r>
              <a:rPr dirty="0" sz="1400" b="1" i="1">
                <a:latin typeface="Times New Roman"/>
                <a:cs typeface="Times New Roman"/>
              </a:rPr>
              <a:t>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input digital </a:t>
            </a:r>
            <a:r>
              <a:rPr dirty="0" sz="1400">
                <a:latin typeface="Times New Roman"/>
                <a:cs typeface="Times New Roman"/>
              </a:rPr>
              <a:t>word. </a:t>
            </a:r>
            <a:r>
              <a:rPr dirty="0" sz="1400" spc="-5">
                <a:latin typeface="Times New Roman"/>
                <a:cs typeface="Times New Roman"/>
              </a:rPr>
              <a:t>The output  current is often converted into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corresponding voltage using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external  op-amp wired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current-to-voltage converter. </a:t>
            </a:r>
            <a:r>
              <a:rPr dirty="0" sz="1400">
                <a:latin typeface="Times New Roman"/>
                <a:cs typeface="Times New Roman"/>
              </a:rPr>
              <a:t>Figure 17 </a:t>
            </a:r>
            <a:r>
              <a:rPr dirty="0" sz="1400" spc="-5">
                <a:latin typeface="Times New Roman"/>
                <a:cs typeface="Times New Roman"/>
              </a:rPr>
              <a:t>shows the  circuit arrangement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four-bit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converter. The </a:t>
            </a:r>
            <a:r>
              <a:rPr dirty="0" sz="1400" spc="-5" b="1" i="1">
                <a:latin typeface="Times New Roman"/>
                <a:cs typeface="Times New Roman"/>
              </a:rPr>
              <a:t>R/2R </a:t>
            </a:r>
            <a:r>
              <a:rPr dirty="0" sz="1400" spc="-5">
                <a:latin typeface="Times New Roman"/>
                <a:cs typeface="Times New Roman"/>
              </a:rPr>
              <a:t>ladder  network divides the input current </a:t>
            </a:r>
            <a:r>
              <a:rPr dirty="0" sz="1400">
                <a:latin typeface="Times New Roman"/>
                <a:cs typeface="Times New Roman"/>
              </a:rPr>
              <a:t>I </a:t>
            </a:r>
            <a:r>
              <a:rPr dirty="0" sz="1400" spc="-5">
                <a:latin typeface="Times New Roman"/>
                <a:cs typeface="Times New Roman"/>
              </a:rPr>
              <a:t>due </a:t>
            </a:r>
            <a:r>
              <a:rPr dirty="0" sz="1400">
                <a:latin typeface="Times New Roman"/>
                <a:cs typeface="Times New Roman"/>
              </a:rPr>
              <a:t>to a reference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 spc="-10" b="1" i="1">
                <a:latin typeface="Times New Roman"/>
                <a:cs typeface="Times New Roman"/>
              </a:rPr>
              <a:t>V</a:t>
            </a:r>
            <a:r>
              <a:rPr dirty="0" baseline="-12345" sz="1350" spc="-15" b="1" i="1">
                <a:latin typeface="Times New Roman"/>
                <a:cs typeface="Times New Roman"/>
              </a:rPr>
              <a:t>ref </a:t>
            </a:r>
            <a:r>
              <a:rPr dirty="0" sz="1400" spc="-5">
                <a:latin typeface="Times New Roman"/>
                <a:cs typeface="Times New Roman"/>
              </a:rPr>
              <a:t>applied  </a:t>
            </a:r>
            <a:r>
              <a:rPr dirty="0" sz="1400">
                <a:latin typeface="Times New Roman"/>
                <a:cs typeface="Times New Roman"/>
              </a:rPr>
              <a:t>at the reference </a:t>
            </a:r>
            <a:r>
              <a:rPr dirty="0" sz="1400" spc="-5">
                <a:latin typeface="Times New Roman"/>
                <a:cs typeface="Times New Roman"/>
              </a:rPr>
              <a:t>voltage 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into binary weighted  currents,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shown.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currents are then steered to either the output  designated </a:t>
            </a:r>
            <a:r>
              <a:rPr dirty="0" sz="1400" spc="-10" b="1" i="1">
                <a:latin typeface="Times New Roman"/>
                <a:cs typeface="Times New Roman"/>
              </a:rPr>
              <a:t>Out-1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b="1" i="1">
                <a:latin typeface="Times New Roman"/>
                <a:cs typeface="Times New Roman"/>
              </a:rPr>
              <a:t>Out-2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current steering switches.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positions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these current steering switches are controlled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digital input word.  Logic </a:t>
            </a:r>
            <a:r>
              <a:rPr dirty="0" sz="1400">
                <a:latin typeface="Times New Roman"/>
                <a:cs typeface="Times New Roman"/>
              </a:rPr>
              <a:t>'</a:t>
            </a:r>
            <a:r>
              <a:rPr dirty="0" sz="1400" b="1" i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' </a:t>
            </a:r>
            <a:r>
              <a:rPr dirty="0" sz="1400" spc="-5">
                <a:latin typeface="Times New Roman"/>
                <a:cs typeface="Times New Roman"/>
              </a:rPr>
              <a:t>steers the corresponding current to </a:t>
            </a:r>
            <a:r>
              <a:rPr dirty="0" sz="1400" spc="-5" b="1" i="1">
                <a:latin typeface="Times New Roman"/>
                <a:cs typeface="Times New Roman"/>
              </a:rPr>
              <a:t>Out-1</a:t>
            </a:r>
            <a:r>
              <a:rPr dirty="0" sz="1400" spc="-5">
                <a:latin typeface="Times New Roman"/>
                <a:cs typeface="Times New Roman"/>
              </a:rPr>
              <a:t>, whereas logic </a:t>
            </a:r>
            <a:r>
              <a:rPr dirty="0" sz="1400">
                <a:latin typeface="Times New Roman"/>
                <a:cs typeface="Times New Roman"/>
              </a:rPr>
              <a:t>'0'  </a:t>
            </a:r>
            <a:r>
              <a:rPr dirty="0" sz="1400" spc="-5">
                <a:latin typeface="Times New Roman"/>
                <a:cs typeface="Times New Roman"/>
              </a:rPr>
              <a:t>steers </a:t>
            </a:r>
            <a:r>
              <a:rPr dirty="0" sz="1400">
                <a:latin typeface="Times New Roman"/>
                <a:cs typeface="Times New Roman"/>
              </a:rPr>
              <a:t>it to </a:t>
            </a:r>
            <a:r>
              <a:rPr dirty="0" sz="1400" b="1" i="1">
                <a:latin typeface="Times New Roman"/>
                <a:cs typeface="Times New Roman"/>
              </a:rPr>
              <a:t>Out-2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general, </a:t>
            </a:r>
            <a:r>
              <a:rPr dirty="0" sz="1400" spc="-5">
                <a:latin typeface="Times New Roman"/>
                <a:cs typeface="Times New Roman"/>
              </a:rPr>
              <a:t>the maximum analogue output voltage is  given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b="1" i="1">
                <a:latin typeface="Times New Roman"/>
                <a:cs typeface="Times New Roman"/>
              </a:rPr>
              <a:t>– (1−2−n) × </a:t>
            </a:r>
            <a:r>
              <a:rPr dirty="0" sz="1400" spc="-10" b="1" i="1">
                <a:latin typeface="Times New Roman"/>
                <a:cs typeface="Times New Roman"/>
              </a:rPr>
              <a:t>V</a:t>
            </a:r>
            <a:r>
              <a:rPr dirty="0" baseline="-12345" sz="1350" spc="-15" b="1" i="1">
                <a:latin typeface="Times New Roman"/>
                <a:cs typeface="Times New Roman"/>
              </a:rPr>
              <a:t>ref</a:t>
            </a:r>
            <a:r>
              <a:rPr dirty="0" sz="1400" spc="-1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is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 digital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45784" y="2970529"/>
            <a:ext cx="0" cy="135255"/>
          </a:xfrm>
          <a:custGeom>
            <a:avLst/>
            <a:gdLst/>
            <a:ahLst/>
            <a:cxnLst/>
            <a:rect l="l" t="t" r="r" b="b"/>
            <a:pathLst>
              <a:path w="0" h="135255">
                <a:moveTo>
                  <a:pt x="0" y="0"/>
                </a:moveTo>
                <a:lnTo>
                  <a:pt x="0" y="1352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591175" y="3046094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 h="0">
                <a:moveTo>
                  <a:pt x="124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619750" y="2566669"/>
            <a:ext cx="128270" cy="0"/>
          </a:xfrm>
          <a:custGeom>
            <a:avLst/>
            <a:gdLst/>
            <a:ahLst/>
            <a:cxnLst/>
            <a:rect l="l" t="t" r="r" b="b"/>
            <a:pathLst>
              <a:path w="128270" h="0">
                <a:moveTo>
                  <a:pt x="12827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5646902"/>
            <a:ext cx="5306060" cy="166878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Calibri"/>
                <a:cs typeface="Calibri"/>
              </a:rPr>
              <a:t>Fig 17Current steering mode four-bit D/A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converter</a:t>
            </a:r>
            <a:endParaRPr sz="1400">
              <a:latin typeface="Calibri"/>
              <a:cs typeface="Calibri"/>
            </a:endParaRPr>
          </a:p>
          <a:p>
            <a:pPr marL="240665">
              <a:lnSpc>
                <a:spcPts val="1630"/>
              </a:lnSpc>
              <a:spcBef>
                <a:spcPts val="780"/>
              </a:spcBef>
              <a:tabLst>
                <a:tab pos="513715" algn="l"/>
              </a:tabLst>
            </a:pPr>
            <a:r>
              <a:rPr dirty="0" sz="1400" b="1">
                <a:latin typeface="Times New Roman"/>
                <a:cs typeface="Times New Roman"/>
              </a:rPr>
              <a:t>2.	</a:t>
            </a:r>
            <a:r>
              <a:rPr dirty="0" sz="1400" spc="-5" b="1">
                <a:latin typeface="Times New Roman"/>
                <a:cs typeface="Times New Roman"/>
              </a:rPr>
              <a:t>Voltage Switching Mode of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Operation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ts val="1610"/>
              </a:lnSpc>
              <a:spcBef>
                <a:spcPts val="65"/>
              </a:spcBef>
            </a:pP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voltage-switching mode of operation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R/2R</a:t>
            </a:r>
            <a:r>
              <a:rPr dirty="0" sz="1400" spc="-5">
                <a:latin typeface="Times New Roman"/>
                <a:cs typeface="Times New Roman"/>
              </a:rPr>
              <a:t>) ladder type 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converter, the </a:t>
            </a:r>
            <a:r>
              <a:rPr dirty="0" sz="1400">
                <a:latin typeface="Times New Roman"/>
                <a:cs typeface="Times New Roman"/>
              </a:rPr>
              <a:t>reference </a:t>
            </a:r>
            <a:r>
              <a:rPr dirty="0" sz="1400" spc="-5">
                <a:latin typeface="Times New Roman"/>
                <a:cs typeface="Times New Roman"/>
              </a:rPr>
              <a:t>voltage is applied to the </a:t>
            </a:r>
            <a:r>
              <a:rPr dirty="0" sz="1400" spc="-5" b="1" i="1">
                <a:latin typeface="Times New Roman"/>
                <a:cs typeface="Times New Roman"/>
              </a:rPr>
              <a:t>Out-1 </a:t>
            </a:r>
            <a:r>
              <a:rPr dirty="0" sz="1400" spc="-5">
                <a:latin typeface="Times New Roman"/>
                <a:cs typeface="Times New Roman"/>
              </a:rPr>
              <a:t>terminal and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is taken from </a:t>
            </a:r>
            <a:r>
              <a:rPr dirty="0" sz="1400">
                <a:latin typeface="Times New Roman"/>
                <a:cs typeface="Times New Roman"/>
              </a:rPr>
              <a:t>the reference </a:t>
            </a:r>
            <a:r>
              <a:rPr dirty="0" sz="1400" spc="-5">
                <a:latin typeface="Times New Roman"/>
                <a:cs typeface="Times New Roman"/>
              </a:rPr>
              <a:t>voltage terminal. </a:t>
            </a:r>
            <a:r>
              <a:rPr dirty="0" sz="1400" spc="-5" b="1" i="1">
                <a:latin typeface="Times New Roman"/>
                <a:cs typeface="Times New Roman"/>
              </a:rPr>
              <a:t>Out-2 </a:t>
            </a:r>
            <a:r>
              <a:rPr dirty="0" sz="1400" spc="-5">
                <a:latin typeface="Times New Roman"/>
                <a:cs typeface="Times New Roman"/>
              </a:rPr>
              <a:t>joined to  analogue ground. Figure </a:t>
            </a:r>
            <a:r>
              <a:rPr dirty="0" sz="1400">
                <a:latin typeface="Times New Roman"/>
                <a:cs typeface="Times New Roman"/>
              </a:rPr>
              <a:t>18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four-bit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R/2R  </a:t>
            </a:r>
            <a:r>
              <a:rPr dirty="0" sz="1400">
                <a:latin typeface="Times New Roman"/>
                <a:cs typeface="Times New Roman"/>
              </a:rPr>
              <a:t>ladder </a:t>
            </a:r>
            <a:r>
              <a:rPr dirty="0" sz="1400" spc="-5">
                <a:latin typeface="Times New Roman"/>
                <a:cs typeface="Times New Roman"/>
              </a:rPr>
              <a:t>type in voltage switching </a:t>
            </a:r>
            <a:r>
              <a:rPr dirty="0" sz="1400" spc="-10">
                <a:latin typeface="Times New Roman"/>
                <a:cs typeface="Times New Roman"/>
              </a:rPr>
              <a:t>mode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operation.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76450" y="3089274"/>
            <a:ext cx="97155" cy="971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71320" y="3089274"/>
            <a:ext cx="97155" cy="97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42770" y="2762249"/>
            <a:ext cx="97155" cy="97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07285" y="282486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4" h="306069">
                <a:moveTo>
                  <a:pt x="165818" y="250614"/>
                </a:moveTo>
                <a:lnTo>
                  <a:pt x="145033" y="265175"/>
                </a:lnTo>
                <a:lnTo>
                  <a:pt x="219963" y="305689"/>
                </a:lnTo>
                <a:lnTo>
                  <a:pt x="213288" y="260984"/>
                </a:lnTo>
                <a:lnTo>
                  <a:pt x="173100" y="260984"/>
                </a:lnTo>
                <a:lnTo>
                  <a:pt x="165818" y="250614"/>
                </a:lnTo>
                <a:close/>
              </a:path>
              <a:path w="220344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4"/>
                </a:lnTo>
                <a:lnTo>
                  <a:pt x="193928" y="246379"/>
                </a:lnTo>
                <a:lnTo>
                  <a:pt x="186649" y="236019"/>
                </a:lnTo>
                <a:close/>
              </a:path>
              <a:path w="220344" h="306069">
                <a:moveTo>
                  <a:pt x="207390" y="221488"/>
                </a:moveTo>
                <a:lnTo>
                  <a:pt x="186649" y="236019"/>
                </a:lnTo>
                <a:lnTo>
                  <a:pt x="193928" y="246379"/>
                </a:lnTo>
                <a:lnTo>
                  <a:pt x="173100" y="260984"/>
                </a:lnTo>
                <a:lnTo>
                  <a:pt x="213288" y="260984"/>
                </a:lnTo>
                <a:lnTo>
                  <a:pt x="207390" y="221488"/>
                </a:lnTo>
                <a:close/>
              </a:path>
              <a:path w="220344" h="306069">
                <a:moveTo>
                  <a:pt x="20827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458334" y="3098164"/>
            <a:ext cx="97154" cy="971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53204" y="3098164"/>
            <a:ext cx="97155" cy="971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24654" y="2771139"/>
            <a:ext cx="97155" cy="971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89171" y="283375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5" h="306069">
                <a:moveTo>
                  <a:pt x="165818" y="250614"/>
                </a:moveTo>
                <a:lnTo>
                  <a:pt x="145033" y="265175"/>
                </a:lnTo>
                <a:lnTo>
                  <a:pt x="219963" y="305688"/>
                </a:lnTo>
                <a:lnTo>
                  <a:pt x="213288" y="260984"/>
                </a:lnTo>
                <a:lnTo>
                  <a:pt x="173100" y="260984"/>
                </a:lnTo>
                <a:lnTo>
                  <a:pt x="165818" y="250614"/>
                </a:lnTo>
                <a:close/>
              </a:path>
              <a:path w="220345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4"/>
                </a:lnTo>
                <a:lnTo>
                  <a:pt x="193928" y="246379"/>
                </a:lnTo>
                <a:lnTo>
                  <a:pt x="186649" y="236019"/>
                </a:lnTo>
                <a:close/>
              </a:path>
              <a:path w="220345" h="306069">
                <a:moveTo>
                  <a:pt x="207390" y="221487"/>
                </a:moveTo>
                <a:lnTo>
                  <a:pt x="186649" y="236019"/>
                </a:lnTo>
                <a:lnTo>
                  <a:pt x="193928" y="246379"/>
                </a:lnTo>
                <a:lnTo>
                  <a:pt x="173100" y="260984"/>
                </a:lnTo>
                <a:lnTo>
                  <a:pt x="213288" y="260984"/>
                </a:lnTo>
                <a:lnTo>
                  <a:pt x="207390" y="221487"/>
                </a:lnTo>
                <a:close/>
              </a:path>
              <a:path w="220345" h="306069">
                <a:moveTo>
                  <a:pt x="20827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58870" y="3079114"/>
            <a:ext cx="97154" cy="971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53740" y="3079114"/>
            <a:ext cx="97155" cy="971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5190" y="2752089"/>
            <a:ext cx="97155" cy="971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89705" y="281470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5" h="306069">
                <a:moveTo>
                  <a:pt x="165818" y="250614"/>
                </a:moveTo>
                <a:lnTo>
                  <a:pt x="145034" y="265175"/>
                </a:lnTo>
                <a:lnTo>
                  <a:pt x="219964" y="305688"/>
                </a:lnTo>
                <a:lnTo>
                  <a:pt x="213288" y="260984"/>
                </a:lnTo>
                <a:lnTo>
                  <a:pt x="173101" y="260984"/>
                </a:lnTo>
                <a:lnTo>
                  <a:pt x="165818" y="250614"/>
                </a:lnTo>
                <a:close/>
              </a:path>
              <a:path w="220345" h="306069">
                <a:moveTo>
                  <a:pt x="186649" y="236019"/>
                </a:moveTo>
                <a:lnTo>
                  <a:pt x="165818" y="250614"/>
                </a:lnTo>
                <a:lnTo>
                  <a:pt x="173101" y="260984"/>
                </a:lnTo>
                <a:lnTo>
                  <a:pt x="193929" y="246379"/>
                </a:lnTo>
                <a:lnTo>
                  <a:pt x="186649" y="236019"/>
                </a:lnTo>
                <a:close/>
              </a:path>
              <a:path w="220345" h="306069">
                <a:moveTo>
                  <a:pt x="207391" y="221487"/>
                </a:moveTo>
                <a:lnTo>
                  <a:pt x="186649" y="236019"/>
                </a:lnTo>
                <a:lnTo>
                  <a:pt x="193929" y="246379"/>
                </a:lnTo>
                <a:lnTo>
                  <a:pt x="173101" y="260984"/>
                </a:lnTo>
                <a:lnTo>
                  <a:pt x="213288" y="260984"/>
                </a:lnTo>
                <a:lnTo>
                  <a:pt x="207391" y="221487"/>
                </a:lnTo>
                <a:close/>
              </a:path>
              <a:path w="220345" h="306069">
                <a:moveTo>
                  <a:pt x="20828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91789" y="3080384"/>
            <a:ext cx="97155" cy="971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86660" y="3080384"/>
            <a:ext cx="97154" cy="971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58110" y="2753359"/>
            <a:ext cx="97154" cy="971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22626" y="281597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4" h="306069">
                <a:moveTo>
                  <a:pt x="165818" y="250614"/>
                </a:moveTo>
                <a:lnTo>
                  <a:pt x="145034" y="265176"/>
                </a:lnTo>
                <a:lnTo>
                  <a:pt x="219963" y="305689"/>
                </a:lnTo>
                <a:lnTo>
                  <a:pt x="213288" y="260985"/>
                </a:lnTo>
                <a:lnTo>
                  <a:pt x="173100" y="260985"/>
                </a:lnTo>
                <a:lnTo>
                  <a:pt x="165818" y="250614"/>
                </a:lnTo>
                <a:close/>
              </a:path>
              <a:path w="220344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5"/>
                </a:lnTo>
                <a:lnTo>
                  <a:pt x="193929" y="246380"/>
                </a:lnTo>
                <a:lnTo>
                  <a:pt x="186649" y="236019"/>
                </a:lnTo>
                <a:close/>
              </a:path>
              <a:path w="220344" h="306069">
                <a:moveTo>
                  <a:pt x="207391" y="221488"/>
                </a:moveTo>
                <a:lnTo>
                  <a:pt x="186649" y="236019"/>
                </a:lnTo>
                <a:lnTo>
                  <a:pt x="193929" y="246380"/>
                </a:lnTo>
                <a:lnTo>
                  <a:pt x="173100" y="260985"/>
                </a:lnTo>
                <a:lnTo>
                  <a:pt x="213288" y="260985"/>
                </a:lnTo>
                <a:lnTo>
                  <a:pt x="207391" y="221488"/>
                </a:lnTo>
                <a:close/>
              </a:path>
              <a:path w="220344" h="306069">
                <a:moveTo>
                  <a:pt x="20828" y="0"/>
                </a:moveTo>
                <a:lnTo>
                  <a:pt x="0" y="14478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27250" y="318261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42589" y="317309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14115" y="317309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09134" y="319214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27250" y="3402329"/>
            <a:ext cx="2381885" cy="8890"/>
          </a:xfrm>
          <a:custGeom>
            <a:avLst/>
            <a:gdLst/>
            <a:ahLst/>
            <a:cxnLst/>
            <a:rect l="l" t="t" r="r" b="b"/>
            <a:pathLst>
              <a:path w="2381885" h="8889">
                <a:moveTo>
                  <a:pt x="2381885" y="888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21617" y="3125787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360034" y="2307589"/>
            <a:ext cx="635" cy="822960"/>
          </a:xfrm>
          <a:custGeom>
            <a:avLst/>
            <a:gdLst/>
            <a:ahLst/>
            <a:cxnLst/>
            <a:rect l="l" t="t" r="r" b="b"/>
            <a:pathLst>
              <a:path w="635" h="822960">
                <a:moveTo>
                  <a:pt x="0" y="0"/>
                </a:moveTo>
                <a:lnTo>
                  <a:pt x="635" y="8229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314440" y="2306954"/>
            <a:ext cx="33655" cy="1237615"/>
          </a:xfrm>
          <a:custGeom>
            <a:avLst/>
            <a:gdLst/>
            <a:ahLst/>
            <a:cxnLst/>
            <a:rect l="l" t="t" r="r" b="b"/>
            <a:pathLst>
              <a:path w="33654" h="1237614">
                <a:moveTo>
                  <a:pt x="0" y="0"/>
                </a:moveTo>
                <a:lnTo>
                  <a:pt x="33655" y="123761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46090" y="2193289"/>
            <a:ext cx="93980" cy="123825"/>
          </a:xfrm>
          <a:custGeom>
            <a:avLst/>
            <a:gdLst/>
            <a:ahLst/>
            <a:cxnLst/>
            <a:rect l="l" t="t" r="r" b="b"/>
            <a:pathLst>
              <a:path w="93979" h="123825">
                <a:moveTo>
                  <a:pt x="0" y="123825"/>
                </a:moveTo>
                <a:lnTo>
                  <a:pt x="939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639434" y="2193289"/>
            <a:ext cx="116205" cy="123825"/>
          </a:xfrm>
          <a:custGeom>
            <a:avLst/>
            <a:gdLst/>
            <a:ahLst/>
            <a:cxnLst/>
            <a:rect l="l" t="t" r="r" b="b"/>
            <a:pathLst>
              <a:path w="116204" h="123825">
                <a:moveTo>
                  <a:pt x="0" y="0"/>
                </a:moveTo>
                <a:lnTo>
                  <a:pt x="116204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55640" y="2193289"/>
            <a:ext cx="58419" cy="123825"/>
          </a:xfrm>
          <a:custGeom>
            <a:avLst/>
            <a:gdLst/>
            <a:ahLst/>
            <a:cxnLst/>
            <a:rect l="l" t="t" r="r" b="b"/>
            <a:pathLst>
              <a:path w="58420" h="123825">
                <a:moveTo>
                  <a:pt x="0" y="123825"/>
                </a:moveTo>
                <a:lnTo>
                  <a:pt x="584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14059" y="2193289"/>
            <a:ext cx="127635" cy="123825"/>
          </a:xfrm>
          <a:custGeom>
            <a:avLst/>
            <a:gdLst/>
            <a:ahLst/>
            <a:cxnLst/>
            <a:rect l="l" t="t" r="r" b="b"/>
            <a:pathLst>
              <a:path w="127635" h="123825">
                <a:moveTo>
                  <a:pt x="0" y="0"/>
                </a:moveTo>
                <a:lnTo>
                  <a:pt x="12763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930265" y="2193289"/>
            <a:ext cx="93980" cy="123825"/>
          </a:xfrm>
          <a:custGeom>
            <a:avLst/>
            <a:gdLst/>
            <a:ahLst/>
            <a:cxnLst/>
            <a:rect l="l" t="t" r="r" b="b"/>
            <a:pathLst>
              <a:path w="93979" h="123825">
                <a:moveTo>
                  <a:pt x="0" y="123825"/>
                </a:moveTo>
                <a:lnTo>
                  <a:pt x="939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23609" y="2193289"/>
            <a:ext cx="116205" cy="123825"/>
          </a:xfrm>
          <a:custGeom>
            <a:avLst/>
            <a:gdLst/>
            <a:ahLst/>
            <a:cxnLst/>
            <a:rect l="l" t="t" r="r" b="b"/>
            <a:pathLst>
              <a:path w="116204" h="123825">
                <a:moveTo>
                  <a:pt x="0" y="0"/>
                </a:moveTo>
                <a:lnTo>
                  <a:pt x="116204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60034" y="231774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 h="0">
                <a:moveTo>
                  <a:pt x="18605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128384" y="231774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 h="0">
                <a:moveTo>
                  <a:pt x="18605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464944" y="314007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6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464944" y="3138804"/>
            <a:ext cx="0" cy="895350"/>
          </a:xfrm>
          <a:custGeom>
            <a:avLst/>
            <a:gdLst/>
            <a:ahLst/>
            <a:cxnLst/>
            <a:rect l="l" t="t" r="r" b="b"/>
            <a:pathLst>
              <a:path w="0" h="895350">
                <a:moveTo>
                  <a:pt x="0" y="0"/>
                </a:moveTo>
                <a:lnTo>
                  <a:pt x="0" y="8953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59864" y="4025264"/>
            <a:ext cx="4095750" cy="0"/>
          </a:xfrm>
          <a:custGeom>
            <a:avLst/>
            <a:gdLst/>
            <a:ahLst/>
            <a:cxnLst/>
            <a:rect l="l" t="t" r="r" b="b"/>
            <a:pathLst>
              <a:path w="4095750" h="0">
                <a:moveTo>
                  <a:pt x="40957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55615" y="2807969"/>
            <a:ext cx="616585" cy="1460500"/>
          </a:xfrm>
          <a:custGeom>
            <a:avLst/>
            <a:gdLst/>
            <a:ahLst/>
            <a:cxnLst/>
            <a:rect l="l" t="t" r="r" b="b"/>
            <a:pathLst>
              <a:path w="616585" h="1460500">
                <a:moveTo>
                  <a:pt x="0" y="0"/>
                </a:moveTo>
                <a:lnTo>
                  <a:pt x="0" y="1460500"/>
                </a:lnTo>
                <a:lnTo>
                  <a:pt x="616585" y="7302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555615" y="2807969"/>
            <a:ext cx="616585" cy="1460500"/>
          </a:xfrm>
          <a:custGeom>
            <a:avLst/>
            <a:gdLst/>
            <a:ahLst/>
            <a:cxnLst/>
            <a:rect l="l" t="t" r="r" b="b"/>
            <a:pathLst>
              <a:path w="616585" h="1460500">
                <a:moveTo>
                  <a:pt x="616585" y="730250"/>
                </a:moveTo>
                <a:lnTo>
                  <a:pt x="0" y="0"/>
                </a:lnTo>
                <a:lnTo>
                  <a:pt x="0" y="1460500"/>
                </a:lnTo>
                <a:lnTo>
                  <a:pt x="616585" y="730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37709" y="3159124"/>
            <a:ext cx="1053465" cy="4445"/>
          </a:xfrm>
          <a:custGeom>
            <a:avLst/>
            <a:gdLst/>
            <a:ahLst/>
            <a:cxnLst/>
            <a:rect l="l" t="t" r="r" b="b"/>
            <a:pathLst>
              <a:path w="1053464" h="4444">
                <a:moveTo>
                  <a:pt x="1053464" y="44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153150" y="3544569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 h="0">
                <a:moveTo>
                  <a:pt x="5905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295707" y="3506787"/>
            <a:ext cx="81279" cy="812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39364" y="3168014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99459" y="3163569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104004" y="3182619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984375" y="2954019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99714" y="2954019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71875" y="2982594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87215" y="2982594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845945" y="4430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80" h="209550">
                <a:moveTo>
                  <a:pt x="135890" y="0"/>
                </a:moveTo>
                <a:lnTo>
                  <a:pt x="0" y="209550"/>
                </a:lnTo>
                <a:lnTo>
                  <a:pt x="271780" y="209550"/>
                </a:lnTo>
                <a:lnTo>
                  <a:pt x="13589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650489" y="4430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80" h="209550">
                <a:moveTo>
                  <a:pt x="135890" y="0"/>
                </a:moveTo>
                <a:lnTo>
                  <a:pt x="0" y="209550"/>
                </a:lnTo>
                <a:lnTo>
                  <a:pt x="271780" y="209550"/>
                </a:lnTo>
                <a:lnTo>
                  <a:pt x="13589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442334" y="4430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79" h="209550">
                <a:moveTo>
                  <a:pt x="135889" y="0"/>
                </a:moveTo>
                <a:lnTo>
                  <a:pt x="0" y="209550"/>
                </a:lnTo>
                <a:lnTo>
                  <a:pt x="271779" y="209550"/>
                </a:lnTo>
                <a:lnTo>
                  <a:pt x="1358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246879" y="4430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79" h="209550">
                <a:moveTo>
                  <a:pt x="135890" y="0"/>
                </a:moveTo>
                <a:lnTo>
                  <a:pt x="0" y="209550"/>
                </a:lnTo>
                <a:lnTo>
                  <a:pt x="271780" y="209550"/>
                </a:lnTo>
                <a:lnTo>
                  <a:pt x="13589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977072" y="4627244"/>
            <a:ext cx="0" cy="603250"/>
          </a:xfrm>
          <a:custGeom>
            <a:avLst/>
            <a:gdLst/>
            <a:ahLst/>
            <a:cxnLst/>
            <a:rect l="l" t="t" r="r" b="b"/>
            <a:pathLst>
              <a:path w="0" h="603250">
                <a:moveTo>
                  <a:pt x="0" y="0"/>
                </a:moveTo>
                <a:lnTo>
                  <a:pt x="0" y="603249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782570" y="4639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90925" y="4639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396740" y="4639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089275" y="163194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264791" y="1641094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69816" y="1641094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104389" y="2404618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83535" y="2432049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65601" y="2413761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32172" y="2445766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002148" y="3302253"/>
            <a:ext cx="450215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10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-1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10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-2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913757" y="5196052"/>
            <a:ext cx="55562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Digital  </a:t>
            </a:r>
            <a:r>
              <a:rPr dirty="0" sz="1400" spc="-10" b="1">
                <a:latin typeface="Calibri"/>
                <a:cs typeface="Calibri"/>
              </a:rPr>
              <a:t>g</a:t>
            </a:r>
            <a:r>
              <a:rPr dirty="0" sz="1400" b="1">
                <a:latin typeface="Calibri"/>
                <a:cs typeface="Calibri"/>
              </a:rPr>
              <a:t>rou</a:t>
            </a:r>
            <a:r>
              <a:rPr dirty="0" sz="1400" spc="-10" b="1">
                <a:latin typeface="Calibri"/>
                <a:cs typeface="Calibri"/>
              </a:rPr>
              <a:t>n</a:t>
            </a: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98414" y="1868169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r>
              <a:rPr dirty="0" sz="1400" spc="-5" b="1">
                <a:latin typeface="Calibri"/>
                <a:cs typeface="Calibri"/>
              </a:rPr>
              <a:t>=2R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162301" y="2145537"/>
            <a:ext cx="281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41447" y="2154682"/>
            <a:ext cx="281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752469" y="2163825"/>
            <a:ext cx="281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99228" y="2166873"/>
            <a:ext cx="3714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1/16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87525" y="1734057"/>
            <a:ext cx="266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b="1">
                <a:latin typeface="Calibri"/>
                <a:cs typeface="Calibri"/>
              </a:rPr>
              <a:t>ref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464944" y="2020569"/>
            <a:ext cx="443230" cy="635"/>
          </a:xfrm>
          <a:custGeom>
            <a:avLst/>
            <a:gdLst/>
            <a:ahLst/>
            <a:cxnLst/>
            <a:rect l="l" t="t" r="r" b="b"/>
            <a:pathLst>
              <a:path w="443230" h="635">
                <a:moveTo>
                  <a:pt x="443230" y="0"/>
                </a:moveTo>
                <a:lnTo>
                  <a:pt x="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448117" y="1966277"/>
            <a:ext cx="81279" cy="812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667182" y="3506787"/>
            <a:ext cx="81279" cy="812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361497" y="5197157"/>
            <a:ext cx="81279" cy="81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548062" y="5149532"/>
            <a:ext cx="81279" cy="81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745422" y="5187632"/>
            <a:ext cx="81279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941512" y="5149532"/>
            <a:ext cx="81280" cy="81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5196078" y="1339341"/>
            <a:ext cx="1109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ground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089150" y="2186939"/>
            <a:ext cx="76200" cy="196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891789" y="2183764"/>
            <a:ext cx="76200" cy="1962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673475" y="2188209"/>
            <a:ext cx="76200" cy="1962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442459" y="2211704"/>
            <a:ext cx="76200" cy="19621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135245" y="1601469"/>
            <a:ext cx="274320" cy="738505"/>
          </a:xfrm>
          <a:custGeom>
            <a:avLst/>
            <a:gdLst/>
            <a:ahLst/>
            <a:cxnLst/>
            <a:rect l="l" t="t" r="r" b="b"/>
            <a:pathLst>
              <a:path w="274320" h="738505">
                <a:moveTo>
                  <a:pt x="226264" y="68041"/>
                </a:moveTo>
                <a:lnTo>
                  <a:pt x="0" y="729996"/>
                </a:lnTo>
                <a:lnTo>
                  <a:pt x="24129" y="738124"/>
                </a:lnTo>
                <a:lnTo>
                  <a:pt x="250247" y="76233"/>
                </a:lnTo>
                <a:lnTo>
                  <a:pt x="226264" y="68041"/>
                </a:lnTo>
                <a:close/>
              </a:path>
              <a:path w="274320" h="738505">
                <a:moveTo>
                  <a:pt x="270469" y="56007"/>
                </a:moveTo>
                <a:lnTo>
                  <a:pt x="230377" y="56007"/>
                </a:lnTo>
                <a:lnTo>
                  <a:pt x="254380" y="64135"/>
                </a:lnTo>
                <a:lnTo>
                  <a:pt x="250247" y="76233"/>
                </a:lnTo>
                <a:lnTo>
                  <a:pt x="274319" y="84455"/>
                </a:lnTo>
                <a:lnTo>
                  <a:pt x="270469" y="56007"/>
                </a:lnTo>
                <a:close/>
              </a:path>
              <a:path w="274320" h="738505">
                <a:moveTo>
                  <a:pt x="230377" y="56007"/>
                </a:moveTo>
                <a:lnTo>
                  <a:pt x="226264" y="68041"/>
                </a:lnTo>
                <a:lnTo>
                  <a:pt x="250247" y="76233"/>
                </a:lnTo>
                <a:lnTo>
                  <a:pt x="254380" y="64135"/>
                </a:lnTo>
                <a:lnTo>
                  <a:pt x="230377" y="56007"/>
                </a:lnTo>
                <a:close/>
              </a:path>
              <a:path w="274320" h="738505">
                <a:moveTo>
                  <a:pt x="262889" y="0"/>
                </a:moveTo>
                <a:lnTo>
                  <a:pt x="202183" y="59817"/>
                </a:lnTo>
                <a:lnTo>
                  <a:pt x="226264" y="68041"/>
                </a:lnTo>
                <a:lnTo>
                  <a:pt x="230377" y="56007"/>
                </a:lnTo>
                <a:lnTo>
                  <a:pt x="270469" y="56007"/>
                </a:lnTo>
                <a:lnTo>
                  <a:pt x="262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451984" y="1433830"/>
            <a:ext cx="371475" cy="4578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1/16</a:t>
            </a:r>
            <a:endParaRPr sz="1400">
              <a:latin typeface="Calibri"/>
              <a:cs typeface="Calibri"/>
            </a:endParaRPr>
          </a:p>
          <a:p>
            <a:pPr algn="ctr" marL="60325">
              <a:lnSpc>
                <a:spcPct val="100000"/>
              </a:lnSpc>
              <a:spcBef>
                <a:spcPts val="4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453254" y="1640077"/>
            <a:ext cx="375920" cy="76200"/>
          </a:xfrm>
          <a:custGeom>
            <a:avLst/>
            <a:gdLst/>
            <a:ahLst/>
            <a:cxnLst/>
            <a:rect l="l" t="t" r="r" b="b"/>
            <a:pathLst>
              <a:path w="375920" h="76200">
                <a:moveTo>
                  <a:pt x="299677" y="50779"/>
                </a:moveTo>
                <a:lnTo>
                  <a:pt x="299593" y="76200"/>
                </a:lnTo>
                <a:lnTo>
                  <a:pt x="350647" y="50800"/>
                </a:lnTo>
                <a:lnTo>
                  <a:pt x="312420" y="50800"/>
                </a:lnTo>
                <a:lnTo>
                  <a:pt x="299677" y="50779"/>
                </a:lnTo>
                <a:close/>
              </a:path>
              <a:path w="375920" h="76200">
                <a:moveTo>
                  <a:pt x="299762" y="25379"/>
                </a:moveTo>
                <a:lnTo>
                  <a:pt x="299677" y="50779"/>
                </a:lnTo>
                <a:lnTo>
                  <a:pt x="312420" y="50800"/>
                </a:lnTo>
                <a:lnTo>
                  <a:pt x="312420" y="25400"/>
                </a:lnTo>
                <a:lnTo>
                  <a:pt x="299762" y="25379"/>
                </a:lnTo>
                <a:close/>
              </a:path>
              <a:path w="375920" h="76200">
                <a:moveTo>
                  <a:pt x="299847" y="0"/>
                </a:moveTo>
                <a:lnTo>
                  <a:pt x="299762" y="25379"/>
                </a:lnTo>
                <a:lnTo>
                  <a:pt x="312420" y="25400"/>
                </a:lnTo>
                <a:lnTo>
                  <a:pt x="312420" y="50800"/>
                </a:lnTo>
                <a:lnTo>
                  <a:pt x="350647" y="50800"/>
                </a:lnTo>
                <a:lnTo>
                  <a:pt x="375920" y="38226"/>
                </a:lnTo>
                <a:lnTo>
                  <a:pt x="299847" y="0"/>
                </a:lnTo>
                <a:close/>
              </a:path>
              <a:path w="375920" h="76200">
                <a:moveTo>
                  <a:pt x="0" y="24891"/>
                </a:moveTo>
                <a:lnTo>
                  <a:pt x="0" y="50291"/>
                </a:lnTo>
                <a:lnTo>
                  <a:pt x="299677" y="50779"/>
                </a:lnTo>
                <a:lnTo>
                  <a:pt x="299762" y="25379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1764538" y="5260974"/>
            <a:ext cx="364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MSB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227957" y="5305170"/>
            <a:ext cx="2844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073015" y="4944744"/>
            <a:ext cx="182245" cy="209550"/>
          </a:xfrm>
          <a:custGeom>
            <a:avLst/>
            <a:gdLst/>
            <a:ahLst/>
            <a:cxnLst/>
            <a:rect l="l" t="t" r="r" b="b"/>
            <a:pathLst>
              <a:path w="182245" h="209550">
                <a:moveTo>
                  <a:pt x="91186" y="209550"/>
                </a:moveTo>
                <a:lnTo>
                  <a:pt x="0" y="0"/>
                </a:lnTo>
                <a:lnTo>
                  <a:pt x="182245" y="0"/>
                </a:lnTo>
                <a:lnTo>
                  <a:pt x="91186" y="2095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157470" y="4035424"/>
            <a:ext cx="635" cy="909319"/>
          </a:xfrm>
          <a:custGeom>
            <a:avLst/>
            <a:gdLst/>
            <a:ahLst/>
            <a:cxnLst/>
            <a:rect l="l" t="t" r="r" b="b"/>
            <a:pathLst>
              <a:path w="635" h="909320">
                <a:moveTo>
                  <a:pt x="0" y="909319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059304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137410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235200" y="1841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4" h="174625">
                <a:moveTo>
                  <a:pt x="0" y="174625"/>
                </a:moveTo>
                <a:lnTo>
                  <a:pt x="488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284095" y="1841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382520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460625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903095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548889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810759" y="2471419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477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909184" y="2552064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 h="0">
                <a:moveTo>
                  <a:pt x="3181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978400" y="2643504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5" h="0">
                <a:moveTo>
                  <a:pt x="1593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063490" y="2001519"/>
            <a:ext cx="0" cy="456565"/>
          </a:xfrm>
          <a:custGeom>
            <a:avLst/>
            <a:gdLst/>
            <a:ahLst/>
            <a:cxnLst/>
            <a:rect l="l" t="t" r="r" b="b"/>
            <a:pathLst>
              <a:path w="0" h="456564">
                <a:moveTo>
                  <a:pt x="0" y="45656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885314" y="215836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885314" y="223329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885314" y="232663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80" h="46355">
                <a:moveTo>
                  <a:pt x="0" y="0"/>
                </a:moveTo>
                <a:lnTo>
                  <a:pt x="182880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885314" y="237299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80" h="102869">
                <a:moveTo>
                  <a:pt x="182880" y="0"/>
                </a:moveTo>
                <a:lnTo>
                  <a:pt x="0" y="10287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885314" y="246633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885314" y="254126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885314" y="200850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885314" y="262508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409440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487545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585334" y="1841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5" h="174625">
                <a:moveTo>
                  <a:pt x="0" y="174625"/>
                </a:moveTo>
                <a:lnTo>
                  <a:pt x="488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634229" y="1841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732654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810759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253229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899025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636009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714115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811904" y="1841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5" h="174625">
                <a:moveTo>
                  <a:pt x="0" y="174625"/>
                </a:moveTo>
                <a:lnTo>
                  <a:pt x="488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860800" y="1841499"/>
            <a:ext cx="107314" cy="174625"/>
          </a:xfrm>
          <a:custGeom>
            <a:avLst/>
            <a:gdLst/>
            <a:ahLst/>
            <a:cxnLst/>
            <a:rect l="l" t="t" r="r" b="b"/>
            <a:pathLst>
              <a:path w="107314" h="174625">
                <a:moveTo>
                  <a:pt x="0" y="0"/>
                </a:moveTo>
                <a:lnTo>
                  <a:pt x="107314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958590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4036695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79800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124959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834004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912110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009900" y="1841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4" h="174625">
                <a:moveTo>
                  <a:pt x="0" y="174625"/>
                </a:moveTo>
                <a:lnTo>
                  <a:pt x="488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058795" y="1841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157220" y="1841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235325" y="1841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677795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323590" y="2017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693670" y="216725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693670" y="224218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693670" y="233552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80" h="46355">
                <a:moveTo>
                  <a:pt x="0" y="0"/>
                </a:moveTo>
                <a:lnTo>
                  <a:pt x="182880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693670" y="238188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80" h="102869">
                <a:moveTo>
                  <a:pt x="182880" y="0"/>
                </a:moveTo>
                <a:lnTo>
                  <a:pt x="0" y="10287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693670" y="247522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693670" y="255015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693035" y="201739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693670" y="263397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53129" y="214947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80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53129" y="222440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53129" y="231774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79" h="46355">
                <a:moveTo>
                  <a:pt x="0" y="0"/>
                </a:moveTo>
                <a:lnTo>
                  <a:pt x="182880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453129" y="236410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79" h="102869">
                <a:moveTo>
                  <a:pt x="182880" y="0"/>
                </a:moveTo>
                <a:lnTo>
                  <a:pt x="0" y="1028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453129" y="245744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80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453129" y="253237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452495" y="199961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53129" y="261619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261484" y="215836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261484" y="223329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261484" y="232663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79" h="46355">
                <a:moveTo>
                  <a:pt x="0" y="0"/>
                </a:moveTo>
                <a:lnTo>
                  <a:pt x="182879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261484" y="237299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79" h="102869">
                <a:moveTo>
                  <a:pt x="182879" y="0"/>
                </a:moveTo>
                <a:lnTo>
                  <a:pt x="0" y="1028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4261484" y="246633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261484" y="254126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261484" y="200850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4261484" y="262508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7105" y="3005073"/>
            <a:ext cx="266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b="1">
                <a:latin typeface="Calibri"/>
                <a:cs typeface="Calibri"/>
              </a:rPr>
              <a:t>ref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5404840"/>
            <a:ext cx="5306060" cy="389890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93599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18 </a:t>
            </a:r>
            <a:r>
              <a:rPr dirty="0" sz="1400" spc="-5">
                <a:latin typeface="Calibri"/>
                <a:cs typeface="Calibri"/>
              </a:rPr>
              <a:t>Voltage steering mode four-bit D/A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converter</a:t>
            </a:r>
            <a:endParaRPr sz="1400">
              <a:latin typeface="Calibri"/>
              <a:cs typeface="Calibri"/>
            </a:endParaRPr>
          </a:p>
          <a:p>
            <a:pPr marL="12700" marR="5080" indent="220345">
              <a:lnSpc>
                <a:spcPts val="1610"/>
              </a:lnSpc>
              <a:spcBef>
                <a:spcPts val="800"/>
              </a:spcBef>
            </a:pPr>
            <a:r>
              <a:rPr dirty="0" sz="1400" spc="-5">
                <a:latin typeface="Times New Roman"/>
                <a:cs typeface="Times New Roman"/>
              </a:rPr>
              <a:t>The output voltage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product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fractional binary value of the  digital input word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reference voltage applied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Out-1</a:t>
            </a:r>
            <a:r>
              <a:rPr dirty="0" sz="1400" spc="220" b="1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terminal,</a:t>
            </a:r>
            <a:endParaRPr sz="1400">
              <a:latin typeface="Times New Roman"/>
              <a:cs typeface="Times New Roman"/>
            </a:endParaRPr>
          </a:p>
          <a:p>
            <a:pPr lvl="1" marL="274320" indent="-261620">
              <a:lnSpc>
                <a:spcPts val="1535"/>
              </a:lnSpc>
              <a:buAutoNum type="alphaLcPeriod" startAt="5"/>
              <a:tabLst>
                <a:tab pos="274955" algn="l"/>
              </a:tabLst>
            </a:pP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D.V</a:t>
            </a:r>
            <a:r>
              <a:rPr dirty="0" baseline="-12345" sz="1350" spc="-7" b="1" i="1">
                <a:latin typeface="Times New Roman"/>
                <a:cs typeface="Times New Roman"/>
              </a:rPr>
              <a:t>ref</a:t>
            </a:r>
            <a:r>
              <a:rPr dirty="0" sz="1400" spc="-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40665" marR="2535555" indent="-22860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The major performance specifications:  </a:t>
            </a: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Resolution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n-bits</a:t>
            </a:r>
            <a:r>
              <a:rPr dirty="0" sz="1400" spc="8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DAC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resolution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found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equation [Resolution=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1/2</a:t>
            </a:r>
            <a:r>
              <a:rPr dirty="0" baseline="40123" sz="1350" b="1" i="1">
                <a:latin typeface="Times New Roman"/>
                <a:cs typeface="Times New Roman"/>
              </a:rPr>
              <a:t>n </a:t>
            </a:r>
            <a:r>
              <a:rPr dirty="0" sz="1400" spc="-5" b="1" i="1">
                <a:latin typeface="Times New Roman"/>
                <a:cs typeface="Times New Roman"/>
              </a:rPr>
              <a:t>−1) </a:t>
            </a:r>
            <a:r>
              <a:rPr dirty="0" sz="1400" b="1" i="1">
                <a:latin typeface="Times New Roman"/>
                <a:cs typeface="Times New Roman"/>
              </a:rPr>
              <a:t>×</a:t>
            </a:r>
            <a:r>
              <a:rPr dirty="0" sz="1400" spc="-10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100</a:t>
            </a:r>
            <a:r>
              <a:rPr dirty="0" sz="1400" spc="-5">
                <a:latin typeface="Times New Roman"/>
                <a:cs typeface="Times New Roman"/>
              </a:rPr>
              <a:t>].</a:t>
            </a:r>
            <a:endParaRPr sz="1400">
              <a:latin typeface="Times New Roman"/>
              <a:cs typeface="Times New Roman"/>
            </a:endParaRPr>
          </a:p>
          <a:p>
            <a:pPr lvl="2" marL="469265" indent="-228600">
              <a:lnSpc>
                <a:spcPts val="1610"/>
              </a:lnSpc>
              <a:buAutoNum type="arabicPlain" startAt="2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Accuracy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6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The accuracy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is the difference between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actual  </a:t>
            </a:r>
            <a:r>
              <a:rPr dirty="0" sz="1400" spc="-5">
                <a:latin typeface="Times New Roman"/>
                <a:cs typeface="Times New Roman"/>
              </a:rPr>
              <a:t>analogue output 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ideal expected output 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digital input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applied.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full- </a:t>
            </a:r>
            <a:r>
              <a:rPr dirty="0" sz="1400" spc="-5">
                <a:latin typeface="Times New Roman"/>
                <a:cs typeface="Times New Roman"/>
              </a:rPr>
              <a:t>scale of </a:t>
            </a:r>
            <a:r>
              <a:rPr dirty="0" sz="1400" spc="-5" b="1" i="1">
                <a:latin typeface="Times New Roman"/>
                <a:cs typeface="Times New Roman"/>
              </a:rPr>
              <a:t>10V </a:t>
            </a:r>
            <a:r>
              <a:rPr dirty="0" sz="1400" spc="-5">
                <a:latin typeface="Times New Roman"/>
                <a:cs typeface="Times New Roman"/>
              </a:rPr>
              <a:t>and  </a:t>
            </a:r>
            <a:r>
              <a:rPr dirty="0" sz="1400">
                <a:latin typeface="Times New Roman"/>
                <a:cs typeface="Times New Roman"/>
              </a:rPr>
              <a:t>accuracy is </a:t>
            </a:r>
            <a:r>
              <a:rPr dirty="0" sz="1400" spc="-5" b="1" i="1">
                <a:latin typeface="Times New Roman"/>
                <a:cs typeface="Times New Roman"/>
              </a:rPr>
              <a:t>0.01% the maximum error </a:t>
            </a:r>
            <a:r>
              <a:rPr dirty="0" sz="1400" b="1" i="1">
                <a:latin typeface="Times New Roman"/>
                <a:cs typeface="Times New Roman"/>
              </a:rPr>
              <a:t>= </a:t>
            </a:r>
            <a:r>
              <a:rPr dirty="0" sz="1400" spc="-5" b="1" i="1">
                <a:latin typeface="Times New Roman"/>
                <a:cs typeface="Times New Roman"/>
              </a:rPr>
              <a:t>10V* 0.001</a:t>
            </a:r>
            <a:r>
              <a:rPr dirty="0" sz="1400" spc="-3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=10mV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2" marL="469265" indent="-228600">
              <a:lnSpc>
                <a:spcPts val="1575"/>
              </a:lnSpc>
              <a:buAutoNum type="arabicPlain" startAt="3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Conversion </a:t>
            </a:r>
            <a:r>
              <a:rPr dirty="0" sz="1400" spc="-10">
                <a:latin typeface="Times New Roman"/>
                <a:cs typeface="Times New Roman"/>
              </a:rPr>
              <a:t>Speed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Settling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 indent="176530">
              <a:lnSpc>
                <a:spcPct val="96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The conversion speed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is expressed in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its  settling </a:t>
            </a:r>
            <a:r>
              <a:rPr dirty="0" sz="1400" spc="-10">
                <a:latin typeface="Times New Roman"/>
                <a:cs typeface="Times New Roman"/>
              </a:rPr>
              <a:t>time. </a:t>
            </a:r>
            <a:r>
              <a:rPr dirty="0" sz="1400" spc="-5">
                <a:latin typeface="Times New Roman"/>
                <a:cs typeface="Times New Roman"/>
              </a:rPr>
              <a:t>The settling time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period that has elapsed for the  analogue output to reach its final value within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specified error band after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digital input code change has been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effected.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4739" y="2835274"/>
            <a:ext cx="97155" cy="971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59610" y="2835274"/>
            <a:ext cx="97154" cy="97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31060" y="2508249"/>
            <a:ext cx="97154" cy="971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95576" y="257086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4" h="306069">
                <a:moveTo>
                  <a:pt x="165818" y="250614"/>
                </a:moveTo>
                <a:lnTo>
                  <a:pt x="145034" y="265175"/>
                </a:lnTo>
                <a:lnTo>
                  <a:pt x="219963" y="305689"/>
                </a:lnTo>
                <a:lnTo>
                  <a:pt x="213288" y="260984"/>
                </a:lnTo>
                <a:lnTo>
                  <a:pt x="173100" y="260984"/>
                </a:lnTo>
                <a:lnTo>
                  <a:pt x="165818" y="250614"/>
                </a:lnTo>
                <a:close/>
              </a:path>
              <a:path w="220344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4"/>
                </a:lnTo>
                <a:lnTo>
                  <a:pt x="193929" y="246379"/>
                </a:lnTo>
                <a:lnTo>
                  <a:pt x="186649" y="236019"/>
                </a:lnTo>
                <a:close/>
              </a:path>
              <a:path w="220344" h="306069">
                <a:moveTo>
                  <a:pt x="207391" y="221488"/>
                </a:moveTo>
                <a:lnTo>
                  <a:pt x="186649" y="236019"/>
                </a:lnTo>
                <a:lnTo>
                  <a:pt x="193929" y="246379"/>
                </a:lnTo>
                <a:lnTo>
                  <a:pt x="173100" y="260984"/>
                </a:lnTo>
                <a:lnTo>
                  <a:pt x="213288" y="260984"/>
                </a:lnTo>
                <a:lnTo>
                  <a:pt x="207391" y="221488"/>
                </a:lnTo>
                <a:close/>
              </a:path>
              <a:path w="220344" h="306069">
                <a:moveTo>
                  <a:pt x="20828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46625" y="2844164"/>
            <a:ext cx="97154" cy="971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41495" y="2844164"/>
            <a:ext cx="97154" cy="971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2945" y="2517139"/>
            <a:ext cx="97154" cy="971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7460" y="257975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5" h="306069">
                <a:moveTo>
                  <a:pt x="165818" y="250614"/>
                </a:moveTo>
                <a:lnTo>
                  <a:pt x="145034" y="265175"/>
                </a:lnTo>
                <a:lnTo>
                  <a:pt x="219963" y="305688"/>
                </a:lnTo>
                <a:lnTo>
                  <a:pt x="213288" y="260984"/>
                </a:lnTo>
                <a:lnTo>
                  <a:pt x="173100" y="260984"/>
                </a:lnTo>
                <a:lnTo>
                  <a:pt x="165818" y="250614"/>
                </a:lnTo>
                <a:close/>
              </a:path>
              <a:path w="220345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4"/>
                </a:lnTo>
                <a:lnTo>
                  <a:pt x="193928" y="246379"/>
                </a:lnTo>
                <a:lnTo>
                  <a:pt x="186649" y="236019"/>
                </a:lnTo>
                <a:close/>
              </a:path>
              <a:path w="220345" h="306069">
                <a:moveTo>
                  <a:pt x="207390" y="221487"/>
                </a:moveTo>
                <a:lnTo>
                  <a:pt x="186649" y="236019"/>
                </a:lnTo>
                <a:lnTo>
                  <a:pt x="193928" y="246379"/>
                </a:lnTo>
                <a:lnTo>
                  <a:pt x="173100" y="260984"/>
                </a:lnTo>
                <a:lnTo>
                  <a:pt x="213288" y="260984"/>
                </a:lnTo>
                <a:lnTo>
                  <a:pt x="207390" y="221487"/>
                </a:lnTo>
                <a:close/>
              </a:path>
              <a:path w="220345" h="306069">
                <a:moveTo>
                  <a:pt x="20827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47159" y="2825114"/>
            <a:ext cx="97154" cy="971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42029" y="2825114"/>
            <a:ext cx="97155" cy="971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13479" y="2498089"/>
            <a:ext cx="97155" cy="971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777996" y="256070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5" h="306069">
                <a:moveTo>
                  <a:pt x="165818" y="250614"/>
                </a:moveTo>
                <a:lnTo>
                  <a:pt x="145033" y="265175"/>
                </a:lnTo>
                <a:lnTo>
                  <a:pt x="219963" y="305688"/>
                </a:lnTo>
                <a:lnTo>
                  <a:pt x="213288" y="260984"/>
                </a:lnTo>
                <a:lnTo>
                  <a:pt x="173100" y="260984"/>
                </a:lnTo>
                <a:lnTo>
                  <a:pt x="165818" y="250614"/>
                </a:lnTo>
                <a:close/>
              </a:path>
              <a:path w="220345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4"/>
                </a:lnTo>
                <a:lnTo>
                  <a:pt x="193928" y="246379"/>
                </a:lnTo>
                <a:lnTo>
                  <a:pt x="186649" y="236019"/>
                </a:lnTo>
                <a:close/>
              </a:path>
              <a:path w="220345" h="306069">
                <a:moveTo>
                  <a:pt x="207390" y="221487"/>
                </a:moveTo>
                <a:lnTo>
                  <a:pt x="186649" y="236019"/>
                </a:lnTo>
                <a:lnTo>
                  <a:pt x="193928" y="246379"/>
                </a:lnTo>
                <a:lnTo>
                  <a:pt x="173100" y="260984"/>
                </a:lnTo>
                <a:lnTo>
                  <a:pt x="213288" y="260984"/>
                </a:lnTo>
                <a:lnTo>
                  <a:pt x="207390" y="221487"/>
                </a:lnTo>
                <a:close/>
              </a:path>
              <a:path w="220345" h="306069">
                <a:moveTo>
                  <a:pt x="20827" y="0"/>
                </a:moveTo>
                <a:lnTo>
                  <a:pt x="0" y="14477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80079" y="2826384"/>
            <a:ext cx="97155" cy="971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74950" y="2826384"/>
            <a:ext cx="97155" cy="971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46400" y="2499359"/>
            <a:ext cx="97155" cy="9715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10916" y="2561970"/>
            <a:ext cx="220345" cy="306070"/>
          </a:xfrm>
          <a:custGeom>
            <a:avLst/>
            <a:gdLst/>
            <a:ahLst/>
            <a:cxnLst/>
            <a:rect l="l" t="t" r="r" b="b"/>
            <a:pathLst>
              <a:path w="220344" h="306069">
                <a:moveTo>
                  <a:pt x="165818" y="250614"/>
                </a:moveTo>
                <a:lnTo>
                  <a:pt x="145033" y="265176"/>
                </a:lnTo>
                <a:lnTo>
                  <a:pt x="219963" y="305689"/>
                </a:lnTo>
                <a:lnTo>
                  <a:pt x="213288" y="260985"/>
                </a:lnTo>
                <a:lnTo>
                  <a:pt x="173100" y="260985"/>
                </a:lnTo>
                <a:lnTo>
                  <a:pt x="165818" y="250614"/>
                </a:lnTo>
                <a:close/>
              </a:path>
              <a:path w="220344" h="306069">
                <a:moveTo>
                  <a:pt x="186649" y="236019"/>
                </a:moveTo>
                <a:lnTo>
                  <a:pt x="165818" y="250614"/>
                </a:lnTo>
                <a:lnTo>
                  <a:pt x="173100" y="260985"/>
                </a:lnTo>
                <a:lnTo>
                  <a:pt x="193928" y="246380"/>
                </a:lnTo>
                <a:lnTo>
                  <a:pt x="186649" y="236019"/>
                </a:lnTo>
                <a:close/>
              </a:path>
              <a:path w="220344" h="306069">
                <a:moveTo>
                  <a:pt x="207390" y="221488"/>
                </a:moveTo>
                <a:lnTo>
                  <a:pt x="186649" y="236019"/>
                </a:lnTo>
                <a:lnTo>
                  <a:pt x="193928" y="246380"/>
                </a:lnTo>
                <a:lnTo>
                  <a:pt x="173100" y="260985"/>
                </a:lnTo>
                <a:lnTo>
                  <a:pt x="213288" y="260985"/>
                </a:lnTo>
                <a:lnTo>
                  <a:pt x="207390" y="221488"/>
                </a:lnTo>
                <a:close/>
              </a:path>
              <a:path w="220344" h="306069">
                <a:moveTo>
                  <a:pt x="20827" y="0"/>
                </a:moveTo>
                <a:lnTo>
                  <a:pt x="0" y="14478"/>
                </a:lnTo>
                <a:lnTo>
                  <a:pt x="165818" y="250614"/>
                </a:lnTo>
                <a:lnTo>
                  <a:pt x="186649" y="236019"/>
                </a:lnTo>
                <a:lnTo>
                  <a:pt x="2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15539" y="292861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230879" y="291909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02404" y="291909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97425" y="293814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15539" y="3148329"/>
            <a:ext cx="2381885" cy="8890"/>
          </a:xfrm>
          <a:custGeom>
            <a:avLst/>
            <a:gdLst/>
            <a:ahLst/>
            <a:cxnLst/>
            <a:rect l="l" t="t" r="r" b="b"/>
            <a:pathLst>
              <a:path w="2381885" h="8889">
                <a:moveTo>
                  <a:pt x="2381885" y="888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609907" y="2871787"/>
            <a:ext cx="81279" cy="812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48325" y="2053589"/>
            <a:ext cx="635" cy="822960"/>
          </a:xfrm>
          <a:custGeom>
            <a:avLst/>
            <a:gdLst/>
            <a:ahLst/>
            <a:cxnLst/>
            <a:rect l="l" t="t" r="r" b="b"/>
            <a:pathLst>
              <a:path w="635" h="822960">
                <a:moveTo>
                  <a:pt x="0" y="0"/>
                </a:moveTo>
                <a:lnTo>
                  <a:pt x="635" y="8229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602730" y="2052954"/>
            <a:ext cx="33655" cy="1237615"/>
          </a:xfrm>
          <a:custGeom>
            <a:avLst/>
            <a:gdLst/>
            <a:ahLst/>
            <a:cxnLst/>
            <a:rect l="l" t="t" r="r" b="b"/>
            <a:pathLst>
              <a:path w="33654" h="1237614">
                <a:moveTo>
                  <a:pt x="0" y="0"/>
                </a:moveTo>
                <a:lnTo>
                  <a:pt x="33654" y="12376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53235" y="288607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6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53235" y="2884804"/>
            <a:ext cx="0" cy="895350"/>
          </a:xfrm>
          <a:custGeom>
            <a:avLst/>
            <a:gdLst/>
            <a:ahLst/>
            <a:cxnLst/>
            <a:rect l="l" t="t" r="r" b="b"/>
            <a:pathLst>
              <a:path w="0" h="895350">
                <a:moveTo>
                  <a:pt x="0" y="0"/>
                </a:moveTo>
                <a:lnTo>
                  <a:pt x="0" y="8953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8154" y="3771264"/>
            <a:ext cx="4095750" cy="0"/>
          </a:xfrm>
          <a:custGeom>
            <a:avLst/>
            <a:gdLst/>
            <a:ahLst/>
            <a:cxnLst/>
            <a:rect l="l" t="t" r="r" b="b"/>
            <a:pathLst>
              <a:path w="4095750" h="0">
                <a:moveTo>
                  <a:pt x="40957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43904" y="2553969"/>
            <a:ext cx="616585" cy="1460500"/>
          </a:xfrm>
          <a:custGeom>
            <a:avLst/>
            <a:gdLst/>
            <a:ahLst/>
            <a:cxnLst/>
            <a:rect l="l" t="t" r="r" b="b"/>
            <a:pathLst>
              <a:path w="616585" h="1460500">
                <a:moveTo>
                  <a:pt x="616585" y="730250"/>
                </a:moveTo>
                <a:lnTo>
                  <a:pt x="0" y="0"/>
                </a:lnTo>
                <a:lnTo>
                  <a:pt x="0" y="1460500"/>
                </a:lnTo>
                <a:lnTo>
                  <a:pt x="616585" y="730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26000" y="2905124"/>
            <a:ext cx="1053465" cy="4445"/>
          </a:xfrm>
          <a:custGeom>
            <a:avLst/>
            <a:gdLst/>
            <a:ahLst/>
            <a:cxnLst/>
            <a:rect l="l" t="t" r="r" b="b"/>
            <a:pathLst>
              <a:path w="1053464" h="4444">
                <a:moveTo>
                  <a:pt x="1053464" y="44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41440" y="3290569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 h="0">
                <a:moveTo>
                  <a:pt x="5905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83997" y="3252787"/>
            <a:ext cx="81280" cy="812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827654" y="2914014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587750" y="2909569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92295" y="2928619"/>
            <a:ext cx="0" cy="857250"/>
          </a:xfrm>
          <a:custGeom>
            <a:avLst/>
            <a:gdLst/>
            <a:ahLst/>
            <a:cxnLst/>
            <a:rect l="l" t="t" r="r" b="b"/>
            <a:pathLst>
              <a:path w="0" h="857250">
                <a:moveTo>
                  <a:pt x="0" y="0"/>
                </a:moveTo>
                <a:lnTo>
                  <a:pt x="0" y="857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72664" y="2700019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88004" y="2700019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860165" y="2728594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675504" y="2728594"/>
            <a:ext cx="0" cy="1428750"/>
          </a:xfrm>
          <a:custGeom>
            <a:avLst/>
            <a:gdLst/>
            <a:ahLst/>
            <a:cxnLst/>
            <a:rect l="l" t="t" r="r" b="b"/>
            <a:pathLst>
              <a:path w="0" h="1428750">
                <a:moveTo>
                  <a:pt x="0" y="0"/>
                </a:moveTo>
                <a:lnTo>
                  <a:pt x="0" y="142875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134235" y="4176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80" h="209550">
                <a:moveTo>
                  <a:pt x="135889" y="0"/>
                </a:moveTo>
                <a:lnTo>
                  <a:pt x="0" y="209550"/>
                </a:lnTo>
                <a:lnTo>
                  <a:pt x="271779" y="209550"/>
                </a:lnTo>
                <a:lnTo>
                  <a:pt x="1358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38779" y="4176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80" h="209550">
                <a:moveTo>
                  <a:pt x="135889" y="0"/>
                </a:moveTo>
                <a:lnTo>
                  <a:pt x="0" y="209550"/>
                </a:lnTo>
                <a:lnTo>
                  <a:pt x="271780" y="209550"/>
                </a:lnTo>
                <a:lnTo>
                  <a:pt x="1358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730625" y="4176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79" h="209550">
                <a:moveTo>
                  <a:pt x="135889" y="0"/>
                </a:moveTo>
                <a:lnTo>
                  <a:pt x="0" y="209550"/>
                </a:lnTo>
                <a:lnTo>
                  <a:pt x="271779" y="209550"/>
                </a:lnTo>
                <a:lnTo>
                  <a:pt x="1358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35170" y="4176394"/>
            <a:ext cx="271780" cy="209550"/>
          </a:xfrm>
          <a:custGeom>
            <a:avLst/>
            <a:gdLst/>
            <a:ahLst/>
            <a:cxnLst/>
            <a:rect l="l" t="t" r="r" b="b"/>
            <a:pathLst>
              <a:path w="271779" h="209550">
                <a:moveTo>
                  <a:pt x="135889" y="0"/>
                </a:moveTo>
                <a:lnTo>
                  <a:pt x="0" y="209550"/>
                </a:lnTo>
                <a:lnTo>
                  <a:pt x="271779" y="209550"/>
                </a:lnTo>
                <a:lnTo>
                  <a:pt x="13588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65362" y="4373244"/>
            <a:ext cx="0" cy="603250"/>
          </a:xfrm>
          <a:custGeom>
            <a:avLst/>
            <a:gdLst/>
            <a:ahLst/>
            <a:cxnLst/>
            <a:rect l="l" t="t" r="r" b="b"/>
            <a:pathLst>
              <a:path w="0" h="603250">
                <a:moveTo>
                  <a:pt x="0" y="0"/>
                </a:moveTo>
                <a:lnTo>
                  <a:pt x="0" y="603249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70860" y="4385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79215" y="4385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85029" y="4385944"/>
            <a:ext cx="0" cy="590550"/>
          </a:xfrm>
          <a:custGeom>
            <a:avLst/>
            <a:gdLst/>
            <a:ahLst/>
            <a:cxnLst/>
            <a:rect l="l" t="t" r="r" b="b"/>
            <a:pathLst>
              <a:path w="0" h="590550">
                <a:moveTo>
                  <a:pt x="0" y="0"/>
                </a:moveTo>
                <a:lnTo>
                  <a:pt x="0" y="590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377310" y="1378965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52826" y="138810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57853" y="138810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92807" y="2150109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71570" y="2179066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55160" y="2159254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20209" y="2191257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292090" y="3047745"/>
            <a:ext cx="449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-1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92090" y="3474846"/>
            <a:ext cx="449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spc="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-2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202173" y="4940020"/>
            <a:ext cx="55562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Digital  </a:t>
            </a:r>
            <a:r>
              <a:rPr dirty="0" sz="1400" spc="-10" b="1">
                <a:latin typeface="Calibri"/>
                <a:cs typeface="Calibri"/>
              </a:rPr>
              <a:t>g</a:t>
            </a:r>
            <a:r>
              <a:rPr dirty="0" sz="1400" b="1">
                <a:latin typeface="Calibri"/>
                <a:cs typeface="Calibri"/>
              </a:rPr>
              <a:t>rou</a:t>
            </a:r>
            <a:r>
              <a:rPr dirty="0" sz="1400" spc="-10" b="1">
                <a:latin typeface="Calibri"/>
                <a:cs typeface="Calibri"/>
              </a:rPr>
              <a:t>n</a:t>
            </a: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753235" y="1766569"/>
            <a:ext cx="443230" cy="635"/>
          </a:xfrm>
          <a:custGeom>
            <a:avLst/>
            <a:gdLst/>
            <a:ahLst/>
            <a:cxnLst/>
            <a:rect l="l" t="t" r="r" b="b"/>
            <a:pathLst>
              <a:path w="443230" h="635">
                <a:moveTo>
                  <a:pt x="443229" y="0"/>
                </a:moveTo>
                <a:lnTo>
                  <a:pt x="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36407" y="1712277"/>
            <a:ext cx="81280" cy="812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955472" y="3252787"/>
            <a:ext cx="81280" cy="81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649787" y="4943157"/>
            <a:ext cx="81279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36352" y="4895532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33712" y="4933632"/>
            <a:ext cx="81280" cy="81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229802" y="4895532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740021" y="1180845"/>
            <a:ext cx="371475" cy="455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1/16</a:t>
            </a:r>
            <a:endParaRPr sz="1400">
              <a:latin typeface="Calibri"/>
              <a:cs typeface="Calibri"/>
            </a:endParaRPr>
          </a:p>
          <a:p>
            <a:pPr algn="ctr" marL="62865">
              <a:lnSpc>
                <a:spcPct val="100000"/>
              </a:lnSpc>
              <a:spcBef>
                <a:spcPts val="2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741545" y="1386077"/>
            <a:ext cx="375920" cy="76200"/>
          </a:xfrm>
          <a:custGeom>
            <a:avLst/>
            <a:gdLst/>
            <a:ahLst/>
            <a:cxnLst/>
            <a:rect l="l" t="t" r="r" b="b"/>
            <a:pathLst>
              <a:path w="375920" h="76200">
                <a:moveTo>
                  <a:pt x="299677" y="50779"/>
                </a:moveTo>
                <a:lnTo>
                  <a:pt x="299592" y="76200"/>
                </a:lnTo>
                <a:lnTo>
                  <a:pt x="350647" y="50800"/>
                </a:lnTo>
                <a:lnTo>
                  <a:pt x="312419" y="50800"/>
                </a:lnTo>
                <a:lnTo>
                  <a:pt x="299677" y="50779"/>
                </a:lnTo>
                <a:close/>
              </a:path>
              <a:path w="375920" h="76200">
                <a:moveTo>
                  <a:pt x="299762" y="25379"/>
                </a:moveTo>
                <a:lnTo>
                  <a:pt x="299677" y="50779"/>
                </a:lnTo>
                <a:lnTo>
                  <a:pt x="312419" y="50800"/>
                </a:lnTo>
                <a:lnTo>
                  <a:pt x="312419" y="25400"/>
                </a:lnTo>
                <a:lnTo>
                  <a:pt x="299762" y="25379"/>
                </a:lnTo>
                <a:close/>
              </a:path>
              <a:path w="375920" h="76200">
                <a:moveTo>
                  <a:pt x="299846" y="0"/>
                </a:moveTo>
                <a:lnTo>
                  <a:pt x="299762" y="25379"/>
                </a:lnTo>
                <a:lnTo>
                  <a:pt x="312419" y="25400"/>
                </a:lnTo>
                <a:lnTo>
                  <a:pt x="312419" y="50800"/>
                </a:lnTo>
                <a:lnTo>
                  <a:pt x="350647" y="50800"/>
                </a:lnTo>
                <a:lnTo>
                  <a:pt x="375919" y="38226"/>
                </a:lnTo>
                <a:lnTo>
                  <a:pt x="299846" y="0"/>
                </a:lnTo>
                <a:close/>
              </a:path>
              <a:path w="375920" h="76200">
                <a:moveTo>
                  <a:pt x="0" y="24891"/>
                </a:moveTo>
                <a:lnTo>
                  <a:pt x="0" y="50291"/>
                </a:lnTo>
                <a:lnTo>
                  <a:pt x="299677" y="50779"/>
                </a:lnTo>
                <a:lnTo>
                  <a:pt x="299762" y="25379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2052573" y="5007990"/>
            <a:ext cx="364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MSB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17516" y="5050662"/>
            <a:ext cx="2844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5361304" y="4690744"/>
            <a:ext cx="182245" cy="209550"/>
          </a:xfrm>
          <a:custGeom>
            <a:avLst/>
            <a:gdLst/>
            <a:ahLst/>
            <a:cxnLst/>
            <a:rect l="l" t="t" r="r" b="b"/>
            <a:pathLst>
              <a:path w="182245" h="209550">
                <a:moveTo>
                  <a:pt x="91186" y="209550"/>
                </a:moveTo>
                <a:lnTo>
                  <a:pt x="0" y="0"/>
                </a:lnTo>
                <a:lnTo>
                  <a:pt x="182245" y="0"/>
                </a:lnTo>
                <a:lnTo>
                  <a:pt x="91186" y="2095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445759" y="3781424"/>
            <a:ext cx="635" cy="909319"/>
          </a:xfrm>
          <a:custGeom>
            <a:avLst/>
            <a:gdLst/>
            <a:ahLst/>
            <a:cxnLst/>
            <a:rect l="l" t="t" r="r" b="b"/>
            <a:pathLst>
              <a:path w="635" h="909320">
                <a:moveTo>
                  <a:pt x="0" y="909319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347595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425700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523489" y="1587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4" h="174625">
                <a:moveTo>
                  <a:pt x="0" y="174625"/>
                </a:moveTo>
                <a:lnTo>
                  <a:pt x="488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572385" y="1587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670810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48914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9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191385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837179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099050" y="2217419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477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97475" y="2298064"/>
            <a:ext cx="318135" cy="0"/>
          </a:xfrm>
          <a:custGeom>
            <a:avLst/>
            <a:gdLst/>
            <a:ahLst/>
            <a:cxnLst/>
            <a:rect l="l" t="t" r="r" b="b"/>
            <a:pathLst>
              <a:path w="318135" h="0">
                <a:moveTo>
                  <a:pt x="3181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266690" y="2389504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5" h="0">
                <a:moveTo>
                  <a:pt x="1593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351779" y="1747519"/>
            <a:ext cx="0" cy="456565"/>
          </a:xfrm>
          <a:custGeom>
            <a:avLst/>
            <a:gdLst/>
            <a:ahLst/>
            <a:cxnLst/>
            <a:rect l="l" t="t" r="r" b="b"/>
            <a:pathLst>
              <a:path w="0" h="456564">
                <a:moveTo>
                  <a:pt x="0" y="45656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173604" y="190436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173604" y="197929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173604" y="207263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80" h="46355">
                <a:moveTo>
                  <a:pt x="0" y="0"/>
                </a:moveTo>
                <a:lnTo>
                  <a:pt x="182880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173604" y="211899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80" h="102869">
                <a:moveTo>
                  <a:pt x="182880" y="0"/>
                </a:moveTo>
                <a:lnTo>
                  <a:pt x="0" y="10287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173604" y="221233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173604" y="228726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172970" y="175450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173604" y="237108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697729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775834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873625" y="1587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5" h="174625">
                <a:moveTo>
                  <a:pt x="0" y="174625"/>
                </a:moveTo>
                <a:lnTo>
                  <a:pt x="488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922520" y="1587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020945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099050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541520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187315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924300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002404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9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100195" y="1587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5" h="174625">
                <a:moveTo>
                  <a:pt x="0" y="174625"/>
                </a:moveTo>
                <a:lnTo>
                  <a:pt x="488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149090" y="1587499"/>
            <a:ext cx="107314" cy="174625"/>
          </a:xfrm>
          <a:custGeom>
            <a:avLst/>
            <a:gdLst/>
            <a:ahLst/>
            <a:cxnLst/>
            <a:rect l="l" t="t" r="r" b="b"/>
            <a:pathLst>
              <a:path w="107314" h="174625">
                <a:moveTo>
                  <a:pt x="0" y="0"/>
                </a:moveTo>
                <a:lnTo>
                  <a:pt x="107314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246879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324984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768090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413250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122295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200400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298190" y="1587499"/>
            <a:ext cx="48895" cy="174625"/>
          </a:xfrm>
          <a:custGeom>
            <a:avLst/>
            <a:gdLst/>
            <a:ahLst/>
            <a:cxnLst/>
            <a:rect l="l" t="t" r="r" b="b"/>
            <a:pathLst>
              <a:path w="48895" h="174625">
                <a:moveTo>
                  <a:pt x="0" y="174625"/>
                </a:moveTo>
                <a:lnTo>
                  <a:pt x="488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347084" y="1587499"/>
            <a:ext cx="107950" cy="174625"/>
          </a:xfrm>
          <a:custGeom>
            <a:avLst/>
            <a:gdLst/>
            <a:ahLst/>
            <a:cxnLst/>
            <a:rect l="l" t="t" r="r" b="b"/>
            <a:pathLst>
              <a:path w="107950" h="174625">
                <a:moveTo>
                  <a:pt x="0" y="0"/>
                </a:moveTo>
                <a:lnTo>
                  <a:pt x="107950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445509" y="1587499"/>
            <a:ext cx="78740" cy="174625"/>
          </a:xfrm>
          <a:custGeom>
            <a:avLst/>
            <a:gdLst/>
            <a:ahLst/>
            <a:cxnLst/>
            <a:rect l="l" t="t" r="r" b="b"/>
            <a:pathLst>
              <a:path w="78739" h="174625">
                <a:moveTo>
                  <a:pt x="0" y="174625"/>
                </a:moveTo>
                <a:lnTo>
                  <a:pt x="78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523615" y="1587499"/>
            <a:ext cx="97790" cy="174625"/>
          </a:xfrm>
          <a:custGeom>
            <a:avLst/>
            <a:gdLst/>
            <a:ahLst/>
            <a:cxnLst/>
            <a:rect l="l" t="t" r="r" b="b"/>
            <a:pathLst>
              <a:path w="97789" h="174625">
                <a:moveTo>
                  <a:pt x="0" y="0"/>
                </a:moveTo>
                <a:lnTo>
                  <a:pt x="97789" y="174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966085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611879" y="176339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 h="0">
                <a:moveTo>
                  <a:pt x="1562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981325" y="191325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80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981325" y="198818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80" y="0"/>
                </a:moveTo>
                <a:lnTo>
                  <a:pt x="0" y="9334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981325" y="208152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80" h="46355">
                <a:moveTo>
                  <a:pt x="0" y="0"/>
                </a:moveTo>
                <a:lnTo>
                  <a:pt x="182880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81960" y="212788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80" h="102869">
                <a:moveTo>
                  <a:pt x="182879" y="0"/>
                </a:moveTo>
                <a:lnTo>
                  <a:pt x="0" y="1028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981960" y="222122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80" h="75564">
                <a:moveTo>
                  <a:pt x="0" y="0"/>
                </a:moveTo>
                <a:lnTo>
                  <a:pt x="182879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981960" y="229615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80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981325" y="176339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981960" y="237997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41420" y="189547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741420" y="197040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741420" y="206374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79" h="46355">
                <a:moveTo>
                  <a:pt x="0" y="0"/>
                </a:moveTo>
                <a:lnTo>
                  <a:pt x="182879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41420" y="211010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79" h="102869">
                <a:moveTo>
                  <a:pt x="182879" y="0"/>
                </a:moveTo>
                <a:lnTo>
                  <a:pt x="0" y="1028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741420" y="220344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741420" y="227837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740784" y="174561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741420" y="236219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49775" y="1904364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549775" y="1979294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549775" y="2072639"/>
            <a:ext cx="182880" cy="46355"/>
          </a:xfrm>
          <a:custGeom>
            <a:avLst/>
            <a:gdLst/>
            <a:ahLst/>
            <a:cxnLst/>
            <a:rect l="l" t="t" r="r" b="b"/>
            <a:pathLst>
              <a:path w="182879" h="46355">
                <a:moveTo>
                  <a:pt x="0" y="0"/>
                </a:moveTo>
                <a:lnTo>
                  <a:pt x="182879" y="463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549775" y="2118994"/>
            <a:ext cx="182880" cy="102870"/>
          </a:xfrm>
          <a:custGeom>
            <a:avLst/>
            <a:gdLst/>
            <a:ahLst/>
            <a:cxnLst/>
            <a:rect l="l" t="t" r="r" b="b"/>
            <a:pathLst>
              <a:path w="182879" h="102869">
                <a:moveTo>
                  <a:pt x="182879" y="0"/>
                </a:moveTo>
                <a:lnTo>
                  <a:pt x="0" y="1028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549775" y="2212339"/>
            <a:ext cx="182880" cy="75565"/>
          </a:xfrm>
          <a:custGeom>
            <a:avLst/>
            <a:gdLst/>
            <a:ahLst/>
            <a:cxnLst/>
            <a:rect l="l" t="t" r="r" b="b"/>
            <a:pathLst>
              <a:path w="182879" h="75564">
                <a:moveTo>
                  <a:pt x="0" y="0"/>
                </a:moveTo>
                <a:lnTo>
                  <a:pt x="182879" y="755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549775" y="2287269"/>
            <a:ext cx="182880" cy="93345"/>
          </a:xfrm>
          <a:custGeom>
            <a:avLst/>
            <a:gdLst/>
            <a:ahLst/>
            <a:cxnLst/>
            <a:rect l="l" t="t" r="r" b="b"/>
            <a:pathLst>
              <a:path w="182879" h="93344">
                <a:moveTo>
                  <a:pt x="182879" y="0"/>
                </a:moveTo>
                <a:lnTo>
                  <a:pt x="0" y="933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549775" y="1754504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4549775" y="2371089"/>
            <a:ext cx="0" cy="149860"/>
          </a:xfrm>
          <a:custGeom>
            <a:avLst/>
            <a:gdLst/>
            <a:ahLst/>
            <a:cxnLst/>
            <a:rect l="l" t="t" r="r" b="b"/>
            <a:pathLst>
              <a:path w="0" h="149860">
                <a:moveTo>
                  <a:pt x="0" y="1498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099185" y="1295399"/>
            <a:ext cx="1395730" cy="312420"/>
          </a:xfrm>
          <a:custGeom>
            <a:avLst/>
            <a:gdLst/>
            <a:ahLst/>
            <a:cxnLst/>
            <a:rect l="l" t="t" r="r" b="b"/>
            <a:pathLst>
              <a:path w="1395730" h="312419">
                <a:moveTo>
                  <a:pt x="0" y="312420"/>
                </a:moveTo>
                <a:lnTo>
                  <a:pt x="1395730" y="312420"/>
                </a:lnTo>
                <a:lnTo>
                  <a:pt x="1395730" y="0"/>
                </a:lnTo>
                <a:lnTo>
                  <a:pt x="0" y="0"/>
                </a:lnTo>
                <a:lnTo>
                  <a:pt x="0" y="312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099185" y="1295399"/>
            <a:ext cx="1395730" cy="312420"/>
          </a:xfrm>
          <a:custGeom>
            <a:avLst/>
            <a:gdLst/>
            <a:ahLst/>
            <a:cxnLst/>
            <a:rect l="l" t="t" r="r" b="b"/>
            <a:pathLst>
              <a:path w="1395730" h="312419">
                <a:moveTo>
                  <a:pt x="0" y="312420"/>
                </a:moveTo>
                <a:lnTo>
                  <a:pt x="1395730" y="312420"/>
                </a:lnTo>
                <a:lnTo>
                  <a:pt x="1395730" y="0"/>
                </a:lnTo>
                <a:lnTo>
                  <a:pt x="0" y="0"/>
                </a:lnTo>
                <a:lnTo>
                  <a:pt x="0" y="31242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1183944" y="1325625"/>
            <a:ext cx="1085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output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044064" y="3147694"/>
            <a:ext cx="361950" cy="635"/>
          </a:xfrm>
          <a:custGeom>
            <a:avLst/>
            <a:gdLst/>
            <a:ahLst/>
            <a:cxnLst/>
            <a:rect l="l" t="t" r="r" b="b"/>
            <a:pathLst>
              <a:path w="361950" h="635">
                <a:moveTo>
                  <a:pt x="36195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020252" y="3097847"/>
            <a:ext cx="81280" cy="812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643245" y="2063114"/>
            <a:ext cx="974090" cy="635"/>
          </a:xfrm>
          <a:custGeom>
            <a:avLst/>
            <a:gdLst/>
            <a:ahLst/>
            <a:cxnLst/>
            <a:rect l="l" t="t" r="r" b="b"/>
            <a:pathLst>
              <a:path w="974090" h="635">
                <a:moveTo>
                  <a:pt x="974089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927090" y="367664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879465" y="37369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908040" y="29057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962785" y="849185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015489" y="851090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960879" y="85617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1</a:t>
            </a:r>
            <a:r>
              <a:rPr dirty="0"/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3621"/>
            <a:ext cx="5303520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fabrication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different categories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 spc="-5" b="1" i="1">
                <a:latin typeface="Times New Roman"/>
                <a:cs typeface="Times New Roman"/>
              </a:rPr>
              <a:t>ICs.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major  </a:t>
            </a:r>
            <a:r>
              <a:rPr dirty="0" sz="1400" spc="-5">
                <a:latin typeface="Times New Roman"/>
                <a:cs typeface="Times New Roman"/>
              </a:rPr>
              <a:t>performance specifications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include: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3985" y="2383447"/>
            <a:ext cx="2889250" cy="1317625"/>
          </a:xfrm>
          <a:custGeom>
            <a:avLst/>
            <a:gdLst/>
            <a:ahLst/>
            <a:cxnLst/>
            <a:rect l="l" t="t" r="r" b="b"/>
            <a:pathLst>
              <a:path w="2889250" h="1317625">
                <a:moveTo>
                  <a:pt x="0" y="1317331"/>
                </a:moveTo>
                <a:lnTo>
                  <a:pt x="21730" y="1255933"/>
                </a:lnTo>
                <a:lnTo>
                  <a:pt x="43452" y="1194751"/>
                </a:lnTo>
                <a:lnTo>
                  <a:pt x="65155" y="1133994"/>
                </a:lnTo>
                <a:lnTo>
                  <a:pt x="86832" y="1073871"/>
                </a:lnTo>
                <a:lnTo>
                  <a:pt x="108475" y="1014591"/>
                </a:lnTo>
                <a:lnTo>
                  <a:pt x="130075" y="956364"/>
                </a:lnTo>
                <a:lnTo>
                  <a:pt x="151625" y="899398"/>
                </a:lnTo>
                <a:lnTo>
                  <a:pt x="173115" y="843904"/>
                </a:lnTo>
                <a:lnTo>
                  <a:pt x="194537" y="790089"/>
                </a:lnTo>
                <a:lnTo>
                  <a:pt x="215884" y="738164"/>
                </a:lnTo>
                <a:lnTo>
                  <a:pt x="237147" y="688337"/>
                </a:lnTo>
                <a:lnTo>
                  <a:pt x="258318" y="640818"/>
                </a:lnTo>
                <a:lnTo>
                  <a:pt x="279388" y="595816"/>
                </a:lnTo>
                <a:lnTo>
                  <a:pt x="300349" y="553540"/>
                </a:lnTo>
                <a:lnTo>
                  <a:pt x="321193" y="514199"/>
                </a:lnTo>
                <a:lnTo>
                  <a:pt x="341912" y="478002"/>
                </a:lnTo>
                <a:lnTo>
                  <a:pt x="362497" y="445160"/>
                </a:lnTo>
                <a:lnTo>
                  <a:pt x="403233" y="390371"/>
                </a:lnTo>
                <a:lnTo>
                  <a:pt x="443336" y="351507"/>
                </a:lnTo>
                <a:lnTo>
                  <a:pt x="482739" y="330242"/>
                </a:lnTo>
                <a:lnTo>
                  <a:pt x="502157" y="326731"/>
                </a:lnTo>
                <a:lnTo>
                  <a:pt x="518288" y="329630"/>
                </a:lnTo>
                <a:lnTo>
                  <a:pt x="548224" y="356431"/>
                </a:lnTo>
                <a:lnTo>
                  <a:pt x="575625" y="407458"/>
                </a:lnTo>
                <a:lnTo>
                  <a:pt x="601166" y="478179"/>
                </a:lnTo>
                <a:lnTo>
                  <a:pt x="613450" y="519508"/>
                </a:lnTo>
                <a:lnTo>
                  <a:pt x="625523" y="564062"/>
                </a:lnTo>
                <a:lnTo>
                  <a:pt x="637469" y="611273"/>
                </a:lnTo>
                <a:lnTo>
                  <a:pt x="649372" y="660576"/>
                </a:lnTo>
                <a:lnTo>
                  <a:pt x="661318" y="711402"/>
                </a:lnTo>
                <a:lnTo>
                  <a:pt x="673390" y="763187"/>
                </a:lnTo>
                <a:lnTo>
                  <a:pt x="685672" y="815364"/>
                </a:lnTo>
                <a:lnTo>
                  <a:pt x="698251" y="867365"/>
                </a:lnTo>
                <a:lnTo>
                  <a:pt x="711209" y="918625"/>
                </a:lnTo>
                <a:lnTo>
                  <a:pt x="724632" y="968577"/>
                </a:lnTo>
                <a:lnTo>
                  <a:pt x="738604" y="1016655"/>
                </a:lnTo>
                <a:lnTo>
                  <a:pt x="753209" y="1062292"/>
                </a:lnTo>
                <a:lnTo>
                  <a:pt x="768532" y="1104921"/>
                </a:lnTo>
                <a:lnTo>
                  <a:pt x="784657" y="1143976"/>
                </a:lnTo>
                <a:lnTo>
                  <a:pt x="801669" y="1178891"/>
                </a:lnTo>
                <a:lnTo>
                  <a:pt x="838693" y="1234033"/>
                </a:lnTo>
                <a:lnTo>
                  <a:pt x="880277" y="1265816"/>
                </a:lnTo>
                <a:lnTo>
                  <a:pt x="902992" y="1271531"/>
                </a:lnTo>
                <a:lnTo>
                  <a:pt x="927100" y="1269706"/>
                </a:lnTo>
                <a:lnTo>
                  <a:pt x="968696" y="1250072"/>
                </a:lnTo>
                <a:lnTo>
                  <a:pt x="1013783" y="1211315"/>
                </a:lnTo>
                <a:lnTo>
                  <a:pt x="1062003" y="1155901"/>
                </a:lnTo>
                <a:lnTo>
                  <a:pt x="1087176" y="1122717"/>
                </a:lnTo>
                <a:lnTo>
                  <a:pt x="1112999" y="1086291"/>
                </a:lnTo>
                <a:lnTo>
                  <a:pt x="1139427" y="1046933"/>
                </a:lnTo>
                <a:lnTo>
                  <a:pt x="1166416" y="1004950"/>
                </a:lnTo>
                <a:lnTo>
                  <a:pt x="1193920" y="960650"/>
                </a:lnTo>
                <a:lnTo>
                  <a:pt x="1221895" y="914341"/>
                </a:lnTo>
                <a:lnTo>
                  <a:pt x="1250297" y="866330"/>
                </a:lnTo>
                <a:lnTo>
                  <a:pt x="1279081" y="816926"/>
                </a:lnTo>
                <a:lnTo>
                  <a:pt x="1308202" y="766436"/>
                </a:lnTo>
                <a:lnTo>
                  <a:pt x="1337616" y="715169"/>
                </a:lnTo>
                <a:lnTo>
                  <a:pt x="1367278" y="663433"/>
                </a:lnTo>
                <a:lnTo>
                  <a:pt x="1397144" y="611534"/>
                </a:lnTo>
                <a:lnTo>
                  <a:pt x="1427169" y="559782"/>
                </a:lnTo>
                <a:lnTo>
                  <a:pt x="1457308" y="508484"/>
                </a:lnTo>
                <a:lnTo>
                  <a:pt x="1487517" y="457948"/>
                </a:lnTo>
                <a:lnTo>
                  <a:pt x="1517751" y="408481"/>
                </a:lnTo>
                <a:lnTo>
                  <a:pt x="1547966" y="360393"/>
                </a:lnTo>
                <a:lnTo>
                  <a:pt x="1578118" y="313990"/>
                </a:lnTo>
                <a:lnTo>
                  <a:pt x="1608160" y="269581"/>
                </a:lnTo>
                <a:lnTo>
                  <a:pt x="1638050" y="227474"/>
                </a:lnTo>
                <a:lnTo>
                  <a:pt x="1667741" y="187976"/>
                </a:lnTo>
                <a:lnTo>
                  <a:pt x="1697191" y="151395"/>
                </a:lnTo>
                <a:lnTo>
                  <a:pt x="1726354" y="118040"/>
                </a:lnTo>
                <a:lnTo>
                  <a:pt x="1755185" y="88218"/>
                </a:lnTo>
                <a:lnTo>
                  <a:pt x="1783640" y="62236"/>
                </a:lnTo>
                <a:lnTo>
                  <a:pt x="1839243" y="23029"/>
                </a:lnTo>
                <a:lnTo>
                  <a:pt x="1892807" y="2881"/>
                </a:lnTo>
                <a:lnTo>
                  <a:pt x="1924770" y="0"/>
                </a:lnTo>
                <a:lnTo>
                  <a:pt x="1957329" y="2931"/>
                </a:lnTo>
                <a:lnTo>
                  <a:pt x="2023912" y="24755"/>
                </a:lnTo>
                <a:lnTo>
                  <a:pt x="2057771" y="42906"/>
                </a:lnTo>
                <a:lnTo>
                  <a:pt x="2091898" y="65390"/>
                </a:lnTo>
                <a:lnTo>
                  <a:pt x="2126212" y="91837"/>
                </a:lnTo>
                <a:lnTo>
                  <a:pt x="2160630" y="121876"/>
                </a:lnTo>
                <a:lnTo>
                  <a:pt x="2195071" y="155136"/>
                </a:lnTo>
                <a:lnTo>
                  <a:pt x="2229451" y="191249"/>
                </a:lnTo>
                <a:lnTo>
                  <a:pt x="2263689" y="229843"/>
                </a:lnTo>
                <a:lnTo>
                  <a:pt x="2297703" y="270548"/>
                </a:lnTo>
                <a:lnTo>
                  <a:pt x="2331411" y="312995"/>
                </a:lnTo>
                <a:lnTo>
                  <a:pt x="2364730" y="356812"/>
                </a:lnTo>
                <a:lnTo>
                  <a:pt x="2397578" y="401630"/>
                </a:lnTo>
                <a:lnTo>
                  <a:pt x="2429873" y="447078"/>
                </a:lnTo>
                <a:lnTo>
                  <a:pt x="2461532" y="492786"/>
                </a:lnTo>
                <a:lnTo>
                  <a:pt x="2492475" y="538384"/>
                </a:lnTo>
                <a:lnTo>
                  <a:pt x="2522618" y="583502"/>
                </a:lnTo>
                <a:lnTo>
                  <a:pt x="2551879" y="627769"/>
                </a:lnTo>
                <a:lnTo>
                  <a:pt x="2580176" y="670815"/>
                </a:lnTo>
                <a:lnTo>
                  <a:pt x="2607428" y="712270"/>
                </a:lnTo>
                <a:lnTo>
                  <a:pt x="2633551" y="751764"/>
                </a:lnTo>
                <a:lnTo>
                  <a:pt x="2658464" y="788926"/>
                </a:lnTo>
                <a:lnTo>
                  <a:pt x="2682084" y="823387"/>
                </a:lnTo>
                <a:lnTo>
                  <a:pt x="2704329" y="854775"/>
                </a:lnTo>
                <a:lnTo>
                  <a:pt x="2744367" y="906855"/>
                </a:lnTo>
                <a:lnTo>
                  <a:pt x="2828095" y="996392"/>
                </a:lnTo>
                <a:lnTo>
                  <a:pt x="2867754" y="1037508"/>
                </a:lnTo>
                <a:lnTo>
                  <a:pt x="2888986" y="1057193"/>
                </a:lnTo>
                <a:lnTo>
                  <a:pt x="2881179" y="1047192"/>
                </a:lnTo>
                <a:lnTo>
                  <a:pt x="2868167" y="103158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22525" y="3754754"/>
            <a:ext cx="3592829" cy="0"/>
          </a:xfrm>
          <a:custGeom>
            <a:avLst/>
            <a:gdLst/>
            <a:ahLst/>
            <a:cxnLst/>
            <a:rect l="l" t="t" r="r" b="b"/>
            <a:pathLst>
              <a:path w="3592829" h="0">
                <a:moveTo>
                  <a:pt x="0" y="0"/>
                </a:moveTo>
                <a:lnTo>
                  <a:pt x="359282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6164" y="4575809"/>
            <a:ext cx="3727450" cy="0"/>
          </a:xfrm>
          <a:custGeom>
            <a:avLst/>
            <a:gdLst/>
            <a:ahLst/>
            <a:cxnLst/>
            <a:rect l="l" t="t" r="r" b="b"/>
            <a:pathLst>
              <a:path w="3727450" h="0">
                <a:moveTo>
                  <a:pt x="0" y="0"/>
                </a:moveTo>
                <a:lnTo>
                  <a:pt x="37274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73985" y="394715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4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886710" y="394715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4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18485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4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30575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43934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56025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87800" y="396620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00525" y="396620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32934" y="394715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45025" y="3947159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76800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89525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302884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514975" y="3956684"/>
            <a:ext cx="635" cy="628650"/>
          </a:xfrm>
          <a:custGeom>
            <a:avLst/>
            <a:gdLst/>
            <a:ahLst/>
            <a:cxnLst/>
            <a:rect l="l" t="t" r="r" b="b"/>
            <a:pathLst>
              <a:path w="635" h="628650">
                <a:moveTo>
                  <a:pt x="0" y="0"/>
                </a:moveTo>
                <a:lnTo>
                  <a:pt x="635" y="6286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18005" y="3203423"/>
            <a:ext cx="972185" cy="529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4320" marR="5080" indent="-262255">
              <a:lnSpc>
                <a:spcPct val="118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Analog</a:t>
            </a:r>
            <a:r>
              <a:rPr dirty="0" sz="1400" spc="-8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input  signal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81074" y="4141444"/>
            <a:ext cx="70612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8745" marR="5080" indent="-106680">
              <a:lnSpc>
                <a:spcPct val="1171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Sampl</a:t>
            </a:r>
            <a:r>
              <a:rPr dirty="0" sz="1400" spc="-10" b="1">
                <a:latin typeface="Calibri"/>
                <a:cs typeface="Calibri"/>
              </a:rPr>
              <a:t>i</a:t>
            </a:r>
            <a:r>
              <a:rPr dirty="0" sz="1400" b="1">
                <a:latin typeface="Calibri"/>
                <a:cs typeface="Calibri"/>
              </a:rPr>
              <a:t>ng  </a:t>
            </a:r>
            <a:r>
              <a:rPr dirty="0" sz="1400" b="1">
                <a:latin typeface="Calibri"/>
                <a:cs typeface="Calibri"/>
              </a:rPr>
              <a:t>pulses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75510" y="6020434"/>
            <a:ext cx="3804920" cy="0"/>
          </a:xfrm>
          <a:custGeom>
            <a:avLst/>
            <a:gdLst/>
            <a:ahLst/>
            <a:cxnLst/>
            <a:rect l="l" t="t" r="r" b="b"/>
            <a:pathLst>
              <a:path w="3804920" h="0">
                <a:moveTo>
                  <a:pt x="0" y="0"/>
                </a:moveTo>
                <a:lnTo>
                  <a:pt x="38049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12720" y="5747384"/>
            <a:ext cx="635" cy="263525"/>
          </a:xfrm>
          <a:custGeom>
            <a:avLst/>
            <a:gdLst/>
            <a:ahLst/>
            <a:cxnLst/>
            <a:rect l="l" t="t" r="r" b="b"/>
            <a:pathLst>
              <a:path w="635" h="263525">
                <a:moveTo>
                  <a:pt x="0" y="26352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37814" y="5461634"/>
            <a:ext cx="0" cy="549275"/>
          </a:xfrm>
          <a:custGeom>
            <a:avLst/>
            <a:gdLst/>
            <a:ahLst/>
            <a:cxnLst/>
            <a:rect l="l" t="t" r="r" b="b"/>
            <a:pathLst>
              <a:path w="0" h="549275">
                <a:moveTo>
                  <a:pt x="0" y="5492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93389" y="5071109"/>
            <a:ext cx="0" cy="952500"/>
          </a:xfrm>
          <a:custGeom>
            <a:avLst/>
            <a:gdLst/>
            <a:ahLst/>
            <a:cxnLst/>
            <a:rect l="l" t="t" r="r" b="b"/>
            <a:pathLst>
              <a:path w="0" h="952500">
                <a:moveTo>
                  <a:pt x="0" y="9525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66745" y="4994909"/>
            <a:ext cx="0" cy="1028700"/>
          </a:xfrm>
          <a:custGeom>
            <a:avLst/>
            <a:gdLst/>
            <a:ahLst/>
            <a:cxnLst/>
            <a:rect l="l" t="t" r="r" b="b"/>
            <a:pathLst>
              <a:path w="0" h="1028700">
                <a:moveTo>
                  <a:pt x="0" y="10287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30575" y="550925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65195" y="5880734"/>
            <a:ext cx="635" cy="139700"/>
          </a:xfrm>
          <a:custGeom>
            <a:avLst/>
            <a:gdLst/>
            <a:ahLst/>
            <a:cxnLst/>
            <a:rect l="l" t="t" r="r" b="b"/>
            <a:pathLst>
              <a:path w="635" h="139700">
                <a:moveTo>
                  <a:pt x="317" y="-12700"/>
                </a:moveTo>
                <a:lnTo>
                  <a:pt x="317" y="15240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64279" y="5731509"/>
            <a:ext cx="635" cy="263525"/>
          </a:xfrm>
          <a:custGeom>
            <a:avLst/>
            <a:gdLst/>
            <a:ahLst/>
            <a:cxnLst/>
            <a:rect l="l" t="t" r="r" b="b"/>
            <a:pathLst>
              <a:path w="635" h="263525">
                <a:moveTo>
                  <a:pt x="0" y="26352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19500" y="5883909"/>
            <a:ext cx="635" cy="139700"/>
          </a:xfrm>
          <a:custGeom>
            <a:avLst/>
            <a:gdLst/>
            <a:ahLst/>
            <a:cxnLst/>
            <a:rect l="l" t="t" r="r" b="b"/>
            <a:pathLst>
              <a:path w="635" h="139700">
                <a:moveTo>
                  <a:pt x="317" y="-12700"/>
                </a:moveTo>
                <a:lnTo>
                  <a:pt x="317" y="15240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19854" y="549020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93209" y="5153659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866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284979" y="4813934"/>
            <a:ext cx="0" cy="1216025"/>
          </a:xfrm>
          <a:custGeom>
            <a:avLst/>
            <a:gdLst/>
            <a:ahLst/>
            <a:cxnLst/>
            <a:rect l="l" t="t" r="r" b="b"/>
            <a:pathLst>
              <a:path w="0" h="1216025">
                <a:moveTo>
                  <a:pt x="0" y="121602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81195" y="4699634"/>
            <a:ext cx="635" cy="1333500"/>
          </a:xfrm>
          <a:custGeom>
            <a:avLst/>
            <a:gdLst/>
            <a:ahLst/>
            <a:cxnLst/>
            <a:rect l="l" t="t" r="r" b="b"/>
            <a:pathLst>
              <a:path w="635" h="1333500">
                <a:moveTo>
                  <a:pt x="0" y="1333500"/>
                </a:moveTo>
                <a:lnTo>
                  <a:pt x="63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693920" y="4699634"/>
            <a:ext cx="635" cy="1333500"/>
          </a:xfrm>
          <a:custGeom>
            <a:avLst/>
            <a:gdLst/>
            <a:ahLst/>
            <a:cxnLst/>
            <a:rect l="l" t="t" r="r" b="b"/>
            <a:pathLst>
              <a:path w="635" h="1333500">
                <a:moveTo>
                  <a:pt x="0" y="1333500"/>
                </a:moveTo>
                <a:lnTo>
                  <a:pt x="63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15534" y="4899659"/>
            <a:ext cx="0" cy="1123950"/>
          </a:xfrm>
          <a:custGeom>
            <a:avLst/>
            <a:gdLst/>
            <a:ahLst/>
            <a:cxnLst/>
            <a:rect l="l" t="t" r="r" b="b"/>
            <a:pathLst>
              <a:path w="0" h="1123950">
                <a:moveTo>
                  <a:pt x="0" y="11239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16829" y="5144134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866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312409" y="548068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494020" y="5668009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015354" y="2927984"/>
            <a:ext cx="892175" cy="72390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220345" marR="94615" indent="-111760">
              <a:lnSpc>
                <a:spcPct val="117100"/>
              </a:lnSpc>
              <a:spcBef>
                <a:spcPts val="110"/>
              </a:spcBef>
            </a:pPr>
            <a:r>
              <a:rPr dirty="0" sz="1400" b="1">
                <a:latin typeface="Calibri"/>
                <a:cs typeface="Calibri"/>
              </a:rPr>
              <a:t>Sampl</a:t>
            </a:r>
            <a:r>
              <a:rPr dirty="0" sz="1400" spc="-10" b="1">
                <a:latin typeface="Calibri"/>
                <a:cs typeface="Calibri"/>
              </a:rPr>
              <a:t>i</a:t>
            </a:r>
            <a:r>
              <a:rPr dirty="0" sz="1400" b="1">
                <a:latin typeface="Calibri"/>
                <a:cs typeface="Calibri"/>
              </a:rPr>
              <a:t>ng </a:t>
            </a:r>
            <a:r>
              <a:rPr dirty="0" sz="1400" spc="-5" b="1">
                <a:latin typeface="Calibri"/>
                <a:cs typeface="Calibri"/>
              </a:rPr>
              <a:t>ci</a:t>
            </a:r>
            <a:r>
              <a:rPr dirty="0" sz="1400" spc="5" b="1">
                <a:latin typeface="Calibri"/>
                <a:cs typeface="Calibri"/>
              </a:rPr>
              <a:t>r</a:t>
            </a:r>
            <a:r>
              <a:rPr dirty="0" sz="1400" spc="-15" b="1">
                <a:latin typeface="Calibri"/>
                <a:cs typeface="Calibri"/>
              </a:rPr>
              <a:t>c</a:t>
            </a:r>
            <a:r>
              <a:rPr dirty="0" sz="1400" b="1">
                <a:latin typeface="Calibri"/>
                <a:cs typeface="Calibri"/>
              </a:rPr>
              <a:t>u</a:t>
            </a:r>
            <a:r>
              <a:rPr dirty="0" sz="1400" spc="-10" b="1">
                <a:latin typeface="Calibri"/>
                <a:cs typeface="Calibri"/>
              </a:rPr>
              <a:t>i</a:t>
            </a: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549900" y="3223259"/>
            <a:ext cx="401320" cy="76200"/>
          </a:xfrm>
          <a:custGeom>
            <a:avLst/>
            <a:gdLst/>
            <a:ahLst/>
            <a:cxnLst/>
            <a:rect l="l" t="t" r="r" b="b"/>
            <a:pathLst>
              <a:path w="401320" h="76200">
                <a:moveTo>
                  <a:pt x="325120" y="0"/>
                </a:moveTo>
                <a:lnTo>
                  <a:pt x="325120" y="76200"/>
                </a:lnTo>
                <a:lnTo>
                  <a:pt x="375920" y="50800"/>
                </a:lnTo>
                <a:lnTo>
                  <a:pt x="337820" y="50800"/>
                </a:lnTo>
                <a:lnTo>
                  <a:pt x="337820" y="25400"/>
                </a:lnTo>
                <a:lnTo>
                  <a:pt x="375920" y="25400"/>
                </a:lnTo>
                <a:lnTo>
                  <a:pt x="325120" y="0"/>
                </a:lnTo>
                <a:close/>
              </a:path>
              <a:path w="401320" h="76200">
                <a:moveTo>
                  <a:pt x="325120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325120" y="50800"/>
                </a:lnTo>
                <a:lnTo>
                  <a:pt x="325120" y="25400"/>
                </a:lnTo>
                <a:close/>
              </a:path>
              <a:path w="401320" h="76200">
                <a:moveTo>
                  <a:pt x="375920" y="25400"/>
                </a:moveTo>
                <a:lnTo>
                  <a:pt x="337820" y="25400"/>
                </a:lnTo>
                <a:lnTo>
                  <a:pt x="337820" y="50800"/>
                </a:lnTo>
                <a:lnTo>
                  <a:pt x="375920" y="50800"/>
                </a:lnTo>
                <a:lnTo>
                  <a:pt x="401320" y="38100"/>
                </a:lnTo>
                <a:lnTo>
                  <a:pt x="37592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454647" y="3754754"/>
            <a:ext cx="76200" cy="649605"/>
          </a:xfrm>
          <a:custGeom>
            <a:avLst/>
            <a:gdLst/>
            <a:ahLst/>
            <a:cxnLst/>
            <a:rect l="l" t="t" r="r" b="b"/>
            <a:pathLst>
              <a:path w="76200" h="649604">
                <a:moveTo>
                  <a:pt x="50800" y="63500"/>
                </a:moveTo>
                <a:lnTo>
                  <a:pt x="25400" y="63500"/>
                </a:lnTo>
                <a:lnTo>
                  <a:pt x="24891" y="649604"/>
                </a:lnTo>
                <a:lnTo>
                  <a:pt x="50292" y="649604"/>
                </a:lnTo>
                <a:lnTo>
                  <a:pt x="50800" y="63500"/>
                </a:lnTo>
                <a:close/>
              </a:path>
              <a:path w="76200" h="649604">
                <a:moveTo>
                  <a:pt x="38226" y="0"/>
                </a:moveTo>
                <a:lnTo>
                  <a:pt x="0" y="76200"/>
                </a:lnTo>
                <a:lnTo>
                  <a:pt x="25388" y="76200"/>
                </a:lnTo>
                <a:lnTo>
                  <a:pt x="25400" y="63500"/>
                </a:lnTo>
                <a:lnTo>
                  <a:pt x="69871" y="63500"/>
                </a:lnTo>
                <a:lnTo>
                  <a:pt x="38226" y="0"/>
                </a:lnTo>
                <a:close/>
              </a:path>
              <a:path w="76200" h="649604">
                <a:moveTo>
                  <a:pt x="69871" y="63500"/>
                </a:moveTo>
                <a:lnTo>
                  <a:pt x="50800" y="63500"/>
                </a:lnTo>
                <a:lnTo>
                  <a:pt x="50788" y="76200"/>
                </a:lnTo>
                <a:lnTo>
                  <a:pt x="76200" y="76200"/>
                </a:lnTo>
                <a:lnTo>
                  <a:pt x="69871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15354" y="4404359"/>
            <a:ext cx="476884" cy="0"/>
          </a:xfrm>
          <a:custGeom>
            <a:avLst/>
            <a:gdLst/>
            <a:ahLst/>
            <a:cxnLst/>
            <a:rect l="l" t="t" r="r" b="b"/>
            <a:pathLst>
              <a:path w="476885" h="0">
                <a:moveTo>
                  <a:pt x="4768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390640" y="5822822"/>
            <a:ext cx="658495" cy="76200"/>
          </a:xfrm>
          <a:custGeom>
            <a:avLst/>
            <a:gdLst/>
            <a:ahLst/>
            <a:cxnLst/>
            <a:rect l="l" t="t" r="r" b="b"/>
            <a:pathLst>
              <a:path w="658495" h="76200">
                <a:moveTo>
                  <a:pt x="76200" y="0"/>
                </a:moveTo>
                <a:lnTo>
                  <a:pt x="0" y="38226"/>
                </a:lnTo>
                <a:lnTo>
                  <a:pt x="76200" y="76200"/>
                </a:lnTo>
                <a:lnTo>
                  <a:pt x="76200" y="50926"/>
                </a:lnTo>
                <a:lnTo>
                  <a:pt x="63500" y="50926"/>
                </a:lnTo>
                <a:lnTo>
                  <a:pt x="63500" y="25526"/>
                </a:lnTo>
                <a:lnTo>
                  <a:pt x="76200" y="25513"/>
                </a:lnTo>
                <a:lnTo>
                  <a:pt x="76200" y="0"/>
                </a:lnTo>
                <a:close/>
              </a:path>
              <a:path w="658495" h="76200">
                <a:moveTo>
                  <a:pt x="76200" y="25513"/>
                </a:moveTo>
                <a:lnTo>
                  <a:pt x="63500" y="25526"/>
                </a:lnTo>
                <a:lnTo>
                  <a:pt x="63500" y="50926"/>
                </a:lnTo>
                <a:lnTo>
                  <a:pt x="76200" y="50913"/>
                </a:lnTo>
                <a:lnTo>
                  <a:pt x="76200" y="25513"/>
                </a:lnTo>
                <a:close/>
              </a:path>
              <a:path w="658495" h="76200">
                <a:moveTo>
                  <a:pt x="76200" y="50913"/>
                </a:moveTo>
                <a:lnTo>
                  <a:pt x="63500" y="50926"/>
                </a:lnTo>
                <a:lnTo>
                  <a:pt x="76200" y="50926"/>
                </a:lnTo>
                <a:close/>
              </a:path>
              <a:path w="658495" h="76200">
                <a:moveTo>
                  <a:pt x="658494" y="24891"/>
                </a:moveTo>
                <a:lnTo>
                  <a:pt x="76200" y="25513"/>
                </a:lnTo>
                <a:lnTo>
                  <a:pt x="76200" y="50913"/>
                </a:lnTo>
                <a:lnTo>
                  <a:pt x="658494" y="50291"/>
                </a:lnTo>
                <a:lnTo>
                  <a:pt x="658494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907530" y="319341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 h="0">
                <a:moveTo>
                  <a:pt x="1460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044055" y="3174364"/>
            <a:ext cx="0" cy="2706370"/>
          </a:xfrm>
          <a:custGeom>
            <a:avLst/>
            <a:gdLst/>
            <a:ahLst/>
            <a:cxnLst/>
            <a:rect l="l" t="t" r="r" b="b"/>
            <a:pathLst>
              <a:path w="0" h="2706370">
                <a:moveTo>
                  <a:pt x="0" y="0"/>
                </a:moveTo>
                <a:lnTo>
                  <a:pt x="0" y="270637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943152" y="5602706"/>
            <a:ext cx="3634104" cy="806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965" marR="2388235" indent="-88900">
              <a:lnSpc>
                <a:spcPct val="118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Sampled</a:t>
            </a:r>
            <a:r>
              <a:rPr dirty="0" sz="1400" spc="-6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version  </a:t>
            </a:r>
            <a:r>
              <a:rPr dirty="0" sz="1400" b="1">
                <a:latin typeface="Calibri"/>
                <a:cs typeface="Calibri"/>
              </a:rPr>
              <a:t>of </a:t>
            </a:r>
            <a:r>
              <a:rPr dirty="0" sz="1400" spc="-5" b="1">
                <a:latin typeface="Calibri"/>
                <a:cs typeface="Calibri"/>
              </a:rPr>
              <a:t>input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signal</a:t>
            </a:r>
            <a:endParaRPr sz="1400">
              <a:latin typeface="Calibri"/>
              <a:cs typeface="Calibri"/>
            </a:endParaRPr>
          </a:p>
          <a:p>
            <a:pPr marL="1990725">
              <a:lnSpc>
                <a:spcPct val="100000"/>
              </a:lnSpc>
              <a:spcBef>
                <a:spcPts val="5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 </a:t>
            </a:r>
            <a:r>
              <a:rPr dirty="0" sz="1400" spc="-5">
                <a:latin typeface="Calibri"/>
                <a:cs typeface="Calibri"/>
              </a:rPr>
              <a:t>Sampling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process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90214" y="9150857"/>
            <a:ext cx="1419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 Aliasing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effect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031238" y="6759930"/>
            <a:ext cx="147701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97155">
              <a:lnSpc>
                <a:spcPct val="117900"/>
              </a:lnSpc>
              <a:spcBef>
                <a:spcPts val="95"/>
              </a:spcBef>
            </a:pPr>
            <a:r>
              <a:rPr dirty="0" sz="1400" spc="-5">
                <a:latin typeface="Calibri"/>
                <a:cs typeface="Calibri"/>
              </a:rPr>
              <a:t>Unfiltered </a:t>
            </a:r>
            <a:r>
              <a:rPr dirty="0" sz="1400">
                <a:latin typeface="Calibri"/>
                <a:cs typeface="Calibri"/>
              </a:rPr>
              <a:t>analog  </a:t>
            </a:r>
            <a:r>
              <a:rPr dirty="0" sz="1400" spc="-5">
                <a:latin typeface="Calibri"/>
                <a:cs typeface="Calibri"/>
              </a:rPr>
              <a:t>frequency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spectrum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729609" y="7023582"/>
            <a:ext cx="145478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5445" marR="5080" indent="-373380">
              <a:lnSpc>
                <a:spcPct val="117900"/>
              </a:lnSpc>
              <a:spcBef>
                <a:spcPts val="95"/>
              </a:spcBef>
            </a:pPr>
            <a:r>
              <a:rPr dirty="0" sz="1400" spc="-5">
                <a:latin typeface="Calibri"/>
                <a:cs typeface="Calibri"/>
              </a:rPr>
              <a:t>Sampling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frequency  spectrum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517641" y="8305038"/>
            <a:ext cx="80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74519" y="8398611"/>
            <a:ext cx="906144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0979" marR="5080" indent="-208915">
              <a:lnSpc>
                <a:spcPct val="117900"/>
              </a:lnSpc>
              <a:spcBef>
                <a:spcPts val="95"/>
              </a:spcBef>
            </a:pPr>
            <a:r>
              <a:rPr dirty="0" sz="1400" spc="-10">
                <a:latin typeface="Calibri"/>
                <a:cs typeface="Calibri"/>
              </a:rPr>
              <a:t>O</a:t>
            </a:r>
            <a:r>
              <a:rPr dirty="0" sz="1400">
                <a:latin typeface="Calibri"/>
                <a:cs typeface="Calibri"/>
              </a:rPr>
              <a:t>verla</a:t>
            </a:r>
            <a:r>
              <a:rPr dirty="0" sz="1400" spc="-5">
                <a:latin typeface="Calibri"/>
                <a:cs typeface="Calibri"/>
              </a:rPr>
              <a:t>p</a:t>
            </a: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>
                <a:latin typeface="Calibri"/>
                <a:cs typeface="Calibri"/>
              </a:rPr>
              <a:t>ing  </a:t>
            </a:r>
            <a:r>
              <a:rPr dirty="0" sz="1400">
                <a:latin typeface="Calibri"/>
                <a:cs typeface="Calibri"/>
              </a:rPr>
              <a:t>region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50360" y="8463533"/>
            <a:ext cx="41338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>
                <a:latin typeface="Calibri"/>
                <a:cs typeface="Calibri"/>
              </a:rPr>
              <a:t>f</a:t>
            </a:r>
            <a:r>
              <a:rPr dirty="0" sz="900" spc="-5">
                <a:latin typeface="Calibri"/>
                <a:cs typeface="Calibri"/>
              </a:rPr>
              <a:t>s</a:t>
            </a:r>
            <a:r>
              <a:rPr dirty="0" sz="900">
                <a:latin typeface="Calibri"/>
                <a:cs typeface="Calibri"/>
              </a:rPr>
              <a:t>am</a:t>
            </a:r>
            <a:r>
              <a:rPr dirty="0" sz="900" spc="-5">
                <a:latin typeface="Calibri"/>
                <a:cs typeface="Calibri"/>
              </a:rPr>
              <a:t>pl</a:t>
            </a:r>
            <a:r>
              <a:rPr dirty="0" sz="900">
                <a:latin typeface="Calibri"/>
                <a:cs typeface="Calibri"/>
              </a:rPr>
              <a:t>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896745" y="6655434"/>
            <a:ext cx="76200" cy="1790700"/>
          </a:xfrm>
          <a:custGeom>
            <a:avLst/>
            <a:gdLst/>
            <a:ahLst/>
            <a:cxnLst/>
            <a:rect l="l" t="t" r="r" b="b"/>
            <a:pathLst>
              <a:path w="76200" h="1790700">
                <a:moveTo>
                  <a:pt x="50800" y="63500"/>
                </a:moveTo>
                <a:lnTo>
                  <a:pt x="25400" y="63500"/>
                </a:lnTo>
                <a:lnTo>
                  <a:pt x="25400" y="1790700"/>
                </a:lnTo>
                <a:lnTo>
                  <a:pt x="50800" y="1790700"/>
                </a:lnTo>
                <a:lnTo>
                  <a:pt x="50800" y="63500"/>
                </a:lnTo>
                <a:close/>
              </a:path>
              <a:path w="76200" h="1790700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790700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921510" y="8408034"/>
            <a:ext cx="3577590" cy="76200"/>
          </a:xfrm>
          <a:custGeom>
            <a:avLst/>
            <a:gdLst/>
            <a:ahLst/>
            <a:cxnLst/>
            <a:rect l="l" t="t" r="r" b="b"/>
            <a:pathLst>
              <a:path w="3577590" h="76200">
                <a:moveTo>
                  <a:pt x="3552190" y="25400"/>
                </a:moveTo>
                <a:lnTo>
                  <a:pt x="3514090" y="25400"/>
                </a:lnTo>
                <a:lnTo>
                  <a:pt x="3514090" y="50800"/>
                </a:lnTo>
                <a:lnTo>
                  <a:pt x="3501390" y="50802"/>
                </a:lnTo>
                <a:lnTo>
                  <a:pt x="3501390" y="76200"/>
                </a:lnTo>
                <a:lnTo>
                  <a:pt x="3577590" y="38100"/>
                </a:lnTo>
                <a:lnTo>
                  <a:pt x="3552190" y="25400"/>
                </a:lnTo>
                <a:close/>
              </a:path>
              <a:path w="3577590" h="76200">
                <a:moveTo>
                  <a:pt x="3501390" y="25402"/>
                </a:moveTo>
                <a:lnTo>
                  <a:pt x="0" y="26035"/>
                </a:lnTo>
                <a:lnTo>
                  <a:pt x="0" y="51435"/>
                </a:lnTo>
                <a:lnTo>
                  <a:pt x="3501390" y="50802"/>
                </a:lnTo>
                <a:lnTo>
                  <a:pt x="3501390" y="25402"/>
                </a:lnTo>
                <a:close/>
              </a:path>
              <a:path w="3577590" h="76200">
                <a:moveTo>
                  <a:pt x="3514090" y="25400"/>
                </a:moveTo>
                <a:lnTo>
                  <a:pt x="3501390" y="25402"/>
                </a:lnTo>
                <a:lnTo>
                  <a:pt x="3501390" y="50802"/>
                </a:lnTo>
                <a:lnTo>
                  <a:pt x="3514090" y="50800"/>
                </a:lnTo>
                <a:lnTo>
                  <a:pt x="3514090" y="25400"/>
                </a:lnTo>
                <a:close/>
              </a:path>
              <a:path w="3577590" h="76200">
                <a:moveTo>
                  <a:pt x="3501390" y="0"/>
                </a:moveTo>
                <a:lnTo>
                  <a:pt x="3501390" y="25402"/>
                </a:lnTo>
                <a:lnTo>
                  <a:pt x="3552190" y="25400"/>
                </a:lnTo>
                <a:lnTo>
                  <a:pt x="35013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921510" y="7321111"/>
            <a:ext cx="1581150" cy="1125855"/>
          </a:xfrm>
          <a:custGeom>
            <a:avLst/>
            <a:gdLst/>
            <a:ahLst/>
            <a:cxnLst/>
            <a:rect l="l" t="t" r="r" b="b"/>
            <a:pathLst>
              <a:path w="1581150" h="1125854">
                <a:moveTo>
                  <a:pt x="0" y="80829"/>
                </a:moveTo>
                <a:lnTo>
                  <a:pt x="53564" y="70260"/>
                </a:lnTo>
                <a:lnTo>
                  <a:pt x="107058" y="59853"/>
                </a:lnTo>
                <a:lnTo>
                  <a:pt x="160410" y="49767"/>
                </a:lnTo>
                <a:lnTo>
                  <a:pt x="213546" y="40165"/>
                </a:lnTo>
                <a:lnTo>
                  <a:pt x="266395" y="31206"/>
                </a:lnTo>
                <a:lnTo>
                  <a:pt x="318885" y="23053"/>
                </a:lnTo>
                <a:lnTo>
                  <a:pt x="370943" y="15866"/>
                </a:lnTo>
                <a:lnTo>
                  <a:pt x="422497" y="9806"/>
                </a:lnTo>
                <a:lnTo>
                  <a:pt x="473475" y="5034"/>
                </a:lnTo>
                <a:lnTo>
                  <a:pt x="523804" y="1712"/>
                </a:lnTo>
                <a:lnTo>
                  <a:pt x="573413" y="0"/>
                </a:lnTo>
                <a:lnTo>
                  <a:pt x="622228" y="58"/>
                </a:lnTo>
                <a:lnTo>
                  <a:pt x="670179" y="2050"/>
                </a:lnTo>
                <a:lnTo>
                  <a:pt x="717192" y="6134"/>
                </a:lnTo>
                <a:lnTo>
                  <a:pt x="763195" y="12473"/>
                </a:lnTo>
                <a:lnTo>
                  <a:pt x="808117" y="21227"/>
                </a:lnTo>
                <a:lnTo>
                  <a:pt x="851884" y="32558"/>
                </a:lnTo>
                <a:lnTo>
                  <a:pt x="894425" y="46626"/>
                </a:lnTo>
                <a:lnTo>
                  <a:pt x="935668" y="63592"/>
                </a:lnTo>
                <a:lnTo>
                  <a:pt x="975539" y="83618"/>
                </a:lnTo>
                <a:lnTo>
                  <a:pt x="1013967" y="106864"/>
                </a:lnTo>
                <a:lnTo>
                  <a:pt x="1046363" y="129933"/>
                </a:lnTo>
                <a:lnTo>
                  <a:pt x="1077636" y="155475"/>
                </a:lnTo>
                <a:lnTo>
                  <a:pt x="1107837" y="183384"/>
                </a:lnTo>
                <a:lnTo>
                  <a:pt x="1137014" y="213551"/>
                </a:lnTo>
                <a:lnTo>
                  <a:pt x="1165217" y="245869"/>
                </a:lnTo>
                <a:lnTo>
                  <a:pt x="1192494" y="280231"/>
                </a:lnTo>
                <a:lnTo>
                  <a:pt x="1218894" y="316529"/>
                </a:lnTo>
                <a:lnTo>
                  <a:pt x="1244468" y="354655"/>
                </a:lnTo>
                <a:lnTo>
                  <a:pt x="1269263" y="394503"/>
                </a:lnTo>
                <a:lnTo>
                  <a:pt x="1293329" y="435964"/>
                </a:lnTo>
                <a:lnTo>
                  <a:pt x="1316714" y="478931"/>
                </a:lnTo>
                <a:lnTo>
                  <a:pt x="1339468" y="523297"/>
                </a:lnTo>
                <a:lnTo>
                  <a:pt x="1361641" y="568954"/>
                </a:lnTo>
                <a:lnTo>
                  <a:pt x="1383280" y="615795"/>
                </a:lnTo>
                <a:lnTo>
                  <a:pt x="1404435" y="663712"/>
                </a:lnTo>
                <a:lnTo>
                  <a:pt x="1425156" y="712598"/>
                </a:lnTo>
                <a:lnTo>
                  <a:pt x="1445490" y="762344"/>
                </a:lnTo>
                <a:lnTo>
                  <a:pt x="1465488" y="812845"/>
                </a:lnTo>
                <a:lnTo>
                  <a:pt x="1485198" y="863992"/>
                </a:lnTo>
                <a:lnTo>
                  <a:pt x="1504670" y="915678"/>
                </a:lnTo>
                <a:lnTo>
                  <a:pt x="1523951" y="967794"/>
                </a:lnTo>
                <a:lnTo>
                  <a:pt x="1543093" y="1020235"/>
                </a:lnTo>
                <a:lnTo>
                  <a:pt x="1562142" y="1072892"/>
                </a:lnTo>
                <a:lnTo>
                  <a:pt x="1581150" y="112565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706370" y="7352246"/>
            <a:ext cx="1998980" cy="1094740"/>
          </a:xfrm>
          <a:custGeom>
            <a:avLst/>
            <a:gdLst/>
            <a:ahLst/>
            <a:cxnLst/>
            <a:rect l="l" t="t" r="r" b="b"/>
            <a:pathLst>
              <a:path w="1998979" h="1094740">
                <a:moveTo>
                  <a:pt x="0" y="1094523"/>
                </a:moveTo>
                <a:lnTo>
                  <a:pt x="23806" y="1059154"/>
                </a:lnTo>
                <a:lnTo>
                  <a:pt x="48096" y="1023552"/>
                </a:lnTo>
                <a:lnTo>
                  <a:pt x="73352" y="987479"/>
                </a:lnTo>
                <a:lnTo>
                  <a:pt x="100057" y="950703"/>
                </a:lnTo>
                <a:lnTo>
                  <a:pt x="128696" y="912987"/>
                </a:lnTo>
                <a:lnTo>
                  <a:pt x="159750" y="874098"/>
                </a:lnTo>
                <a:lnTo>
                  <a:pt x="193703" y="833801"/>
                </a:lnTo>
                <a:lnTo>
                  <a:pt x="231039" y="791860"/>
                </a:lnTo>
                <a:lnTo>
                  <a:pt x="272240" y="748042"/>
                </a:lnTo>
                <a:lnTo>
                  <a:pt x="317791" y="702111"/>
                </a:lnTo>
                <a:lnTo>
                  <a:pt x="368173" y="653833"/>
                </a:lnTo>
                <a:lnTo>
                  <a:pt x="394292" y="628197"/>
                </a:lnTo>
                <a:lnTo>
                  <a:pt x="421895" y="598984"/>
                </a:lnTo>
                <a:lnTo>
                  <a:pt x="450882" y="566673"/>
                </a:lnTo>
                <a:lnTo>
                  <a:pt x="481153" y="531741"/>
                </a:lnTo>
                <a:lnTo>
                  <a:pt x="512609" y="494667"/>
                </a:lnTo>
                <a:lnTo>
                  <a:pt x="545149" y="455929"/>
                </a:lnTo>
                <a:lnTo>
                  <a:pt x="578675" y="416006"/>
                </a:lnTo>
                <a:lnTo>
                  <a:pt x="613086" y="375374"/>
                </a:lnTo>
                <a:lnTo>
                  <a:pt x="648283" y="334513"/>
                </a:lnTo>
                <a:lnTo>
                  <a:pt x="684166" y="293901"/>
                </a:lnTo>
                <a:lnTo>
                  <a:pt x="720636" y="254015"/>
                </a:lnTo>
                <a:lnTo>
                  <a:pt x="757593" y="215335"/>
                </a:lnTo>
                <a:lnTo>
                  <a:pt x="794938" y="178337"/>
                </a:lnTo>
                <a:lnTo>
                  <a:pt x="832570" y="143501"/>
                </a:lnTo>
                <a:lnTo>
                  <a:pt x="870390" y="111305"/>
                </a:lnTo>
                <a:lnTo>
                  <a:pt x="908298" y="82226"/>
                </a:lnTo>
                <a:lnTo>
                  <a:pt x="946196" y="56742"/>
                </a:lnTo>
                <a:lnTo>
                  <a:pt x="983982" y="35333"/>
                </a:lnTo>
                <a:lnTo>
                  <a:pt x="1021558" y="18476"/>
                </a:lnTo>
                <a:lnTo>
                  <a:pt x="1058824" y="6649"/>
                </a:lnTo>
                <a:lnTo>
                  <a:pt x="1132027" y="0"/>
                </a:lnTo>
                <a:lnTo>
                  <a:pt x="1167765" y="6133"/>
                </a:lnTo>
                <a:lnTo>
                  <a:pt x="1228076" y="32901"/>
                </a:lnTo>
                <a:lnTo>
                  <a:pt x="1292012" y="79850"/>
                </a:lnTo>
                <a:lnTo>
                  <a:pt x="1325046" y="109928"/>
                </a:lnTo>
                <a:lnTo>
                  <a:pt x="1358632" y="143895"/>
                </a:lnTo>
                <a:lnTo>
                  <a:pt x="1392654" y="181363"/>
                </a:lnTo>
                <a:lnTo>
                  <a:pt x="1426993" y="221948"/>
                </a:lnTo>
                <a:lnTo>
                  <a:pt x="1461531" y="265263"/>
                </a:lnTo>
                <a:lnTo>
                  <a:pt x="1496151" y="310922"/>
                </a:lnTo>
                <a:lnTo>
                  <a:pt x="1530735" y="358541"/>
                </a:lnTo>
                <a:lnTo>
                  <a:pt x="1565165" y="407732"/>
                </a:lnTo>
                <a:lnTo>
                  <a:pt x="1599324" y="458111"/>
                </a:lnTo>
                <a:lnTo>
                  <a:pt x="1633093" y="509291"/>
                </a:lnTo>
                <a:lnTo>
                  <a:pt x="1666354" y="560886"/>
                </a:lnTo>
                <a:lnTo>
                  <a:pt x="1698990" y="612511"/>
                </a:lnTo>
                <a:lnTo>
                  <a:pt x="1730884" y="663780"/>
                </a:lnTo>
                <a:lnTo>
                  <a:pt x="1761916" y="714307"/>
                </a:lnTo>
                <a:lnTo>
                  <a:pt x="1791970" y="763707"/>
                </a:lnTo>
                <a:lnTo>
                  <a:pt x="1820928" y="811592"/>
                </a:lnTo>
                <a:lnTo>
                  <a:pt x="1848671" y="857578"/>
                </a:lnTo>
                <a:lnTo>
                  <a:pt x="1875082" y="901279"/>
                </a:lnTo>
                <a:lnTo>
                  <a:pt x="1900044" y="942309"/>
                </a:lnTo>
                <a:lnTo>
                  <a:pt x="1923437" y="980282"/>
                </a:lnTo>
                <a:lnTo>
                  <a:pt x="1945146" y="1014812"/>
                </a:lnTo>
                <a:lnTo>
                  <a:pt x="1983035" y="1072001"/>
                </a:lnTo>
                <a:lnTo>
                  <a:pt x="1998980" y="109388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737609" y="832992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10794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5813" y="1293621"/>
            <a:ext cx="5121275" cy="443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135">
              <a:lnSpc>
                <a:spcPts val="164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5">
                <a:latin typeface="Times New Roman"/>
                <a:cs typeface="Times New Roman"/>
              </a:rPr>
              <a:t>Dynamic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Range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ratio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largest output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smallest output,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excluding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34405" y="1791969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 i="1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702054"/>
            <a:ext cx="5304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zero, </a:t>
            </a:r>
            <a:r>
              <a:rPr dirty="0" sz="1400" spc="-5">
                <a:latin typeface="Times New Roman"/>
                <a:cs typeface="Times New Roman"/>
              </a:rPr>
              <a:t>expressed in dB.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linear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converters it is (</a:t>
            </a:r>
            <a:r>
              <a:rPr dirty="0" sz="1400" spc="-5" b="1" i="1">
                <a:latin typeface="Times New Roman"/>
                <a:cs typeface="Times New Roman"/>
              </a:rPr>
              <a:t>20×log 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1906269"/>
            <a:ext cx="5300980" cy="854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approximately </a:t>
            </a:r>
            <a:r>
              <a:rPr dirty="0" sz="1400">
                <a:latin typeface="Times New Roman"/>
                <a:cs typeface="Times New Roman"/>
              </a:rPr>
              <a:t>equal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6n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5- </a:t>
            </a:r>
            <a:r>
              <a:rPr dirty="0" sz="1400" spc="-5">
                <a:latin typeface="Times New Roman"/>
                <a:cs typeface="Times New Roman"/>
              </a:rPr>
              <a:t>Nonlinearity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Nonlinearity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ts val="162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Nonlinearity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NL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5">
                <a:latin typeface="Times New Roman"/>
                <a:cs typeface="Times New Roman"/>
              </a:rPr>
              <a:t>the maximum deviation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analogue output  voltage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straight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line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drawn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between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points,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expressed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724657"/>
            <a:ext cx="5306060" cy="16713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percentage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full-scale range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LSBs. </a:t>
            </a:r>
            <a:r>
              <a:rPr dirty="0" sz="1400" spc="-5">
                <a:latin typeface="Times New Roman"/>
                <a:cs typeface="Times New Roman"/>
              </a:rPr>
              <a:t>Differential  nonlinearity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DNL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5">
                <a:latin typeface="Times New Roman"/>
                <a:cs typeface="Times New Roman"/>
              </a:rPr>
              <a:t>the worst-case deviation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adjacent analogue  </a:t>
            </a:r>
            <a:r>
              <a:rPr dirty="0" sz="1400" spc="-5">
                <a:latin typeface="Times New Roman"/>
                <a:cs typeface="Times New Roman"/>
              </a:rPr>
              <a:t>outputs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ideal </a:t>
            </a:r>
            <a:r>
              <a:rPr dirty="0" sz="1400" spc="-5" b="1" i="1">
                <a:latin typeface="Times New Roman"/>
                <a:cs typeface="Times New Roman"/>
              </a:rPr>
              <a:t>one-LSB </a:t>
            </a:r>
            <a:r>
              <a:rPr dirty="0" sz="1400" spc="-5">
                <a:latin typeface="Times New Roman"/>
                <a:cs typeface="Times New Roman"/>
              </a:rPr>
              <a:t>step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size.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eight-bit D/A </a:t>
            </a:r>
            <a:r>
              <a:rPr dirty="0" sz="1400" spc="-5">
                <a:latin typeface="Times New Roman"/>
                <a:cs typeface="Times New Roman"/>
              </a:rPr>
              <a:t>converter produce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analogue output of </a:t>
            </a:r>
            <a:r>
              <a:rPr dirty="0" sz="1400" spc="-5" b="1" i="1">
                <a:latin typeface="Times New Roman"/>
                <a:cs typeface="Times New Roman"/>
              </a:rPr>
              <a:t>12.5</a:t>
            </a:r>
            <a:r>
              <a:rPr dirty="0" sz="1400" spc="50" b="1" i="1">
                <a:latin typeface="Times New Roman"/>
                <a:cs typeface="Times New Roman"/>
              </a:rPr>
              <a:t> </a:t>
            </a:r>
            <a:r>
              <a:rPr dirty="0" sz="1400" spc="15" b="1" i="1">
                <a:latin typeface="Times New Roman"/>
                <a:cs typeface="Times New Roman"/>
              </a:rPr>
              <a:t>mV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ts val="1620"/>
              </a:lnSpc>
              <a:spcBef>
                <a:spcPts val="70"/>
              </a:spcBef>
            </a:pP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digital input of </a:t>
            </a:r>
            <a:r>
              <a:rPr dirty="0" sz="1400" spc="-5" b="1" i="1">
                <a:latin typeface="Times New Roman"/>
                <a:cs typeface="Times New Roman"/>
              </a:rPr>
              <a:t>00000010</a:t>
            </a:r>
            <a:r>
              <a:rPr dirty="0" sz="1400" spc="-5">
                <a:latin typeface="Times New Roman"/>
                <a:cs typeface="Times New Roman"/>
              </a:rPr>
              <a:t>. Determine the analogue output for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digital input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00000100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branches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case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eight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steering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08074" y="4565014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92477" y="4565014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73833" y="4565014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58238" y="457187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46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23795" y="457187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87447" y="457187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4413630"/>
            <a:ext cx="17913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are: </a:t>
            </a:r>
            <a:r>
              <a:rPr dirty="0" sz="1600" spc="-5">
                <a:latin typeface="Times New Roman"/>
                <a:cs typeface="Times New Roman"/>
              </a:rPr>
              <a:t>{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419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52623" y="4571872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595374" y="4572126"/>
            <a:ext cx="19767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 </a:t>
            </a:r>
            <a:r>
              <a:rPr dirty="0" sz="1150" spc="25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2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-1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-2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-1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-15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03142" y="4571872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023742" y="4293234"/>
            <a:ext cx="642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2585" algn="l"/>
              </a:tabLst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 </a:t>
            </a:r>
            <a:r>
              <a:rPr dirty="0" sz="1150" spc="-95">
                <a:latin typeface="Cambria Math"/>
                <a:cs typeface="Cambria Math"/>
              </a:rPr>
              <a:t> </a:t>
            </a:r>
            <a:r>
              <a:rPr dirty="0" baseline="-32986" sz="2400" spc="-7">
                <a:latin typeface="Times New Roman"/>
                <a:cs typeface="Times New Roman"/>
              </a:rPr>
              <a:t>,</a:t>
            </a:r>
            <a:r>
              <a:rPr dirty="0" baseline="-32986" sz="2400">
                <a:latin typeface="Times New Roman"/>
                <a:cs typeface="Times New Roman"/>
              </a:rPr>
              <a:t>	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sz="1150" spc="-95">
                <a:latin typeface="Cambria Math"/>
                <a:cs typeface="Cambria Math"/>
              </a:rPr>
              <a:t> </a:t>
            </a:r>
            <a:r>
              <a:rPr dirty="0" baseline="-32986" sz="2400" spc="-7">
                <a:latin typeface="Times New Roman"/>
                <a:cs typeface="Times New Roman"/>
              </a:rPr>
              <a:t>}</a:t>
            </a:r>
            <a:endParaRPr baseline="-32986"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4704714"/>
            <a:ext cx="3531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Since for 00000010, the output is (12.5 </a:t>
            </a:r>
            <a:r>
              <a:rPr dirty="0" sz="1400" spc="-10">
                <a:latin typeface="Times New Roman"/>
                <a:cs typeface="Times New Roman"/>
              </a:rPr>
              <a:t>mV)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19408" y="4908930"/>
            <a:ext cx="14166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ref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128×12.5mV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4934838"/>
            <a:ext cx="1207135" cy="417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40"/>
              </a:lnSpc>
              <a:spcBef>
                <a:spcPts val="105"/>
              </a:spcBef>
            </a:pPr>
            <a:r>
              <a:rPr dirty="0" baseline="7936" sz="2100">
                <a:latin typeface="Times New Roman"/>
                <a:cs typeface="Times New Roman"/>
              </a:rPr>
              <a:t>V</a:t>
            </a:r>
            <a:r>
              <a:rPr dirty="0" sz="900">
                <a:latin typeface="Times New Roman"/>
                <a:cs typeface="Times New Roman"/>
              </a:rPr>
              <a:t>output </a:t>
            </a:r>
            <a:r>
              <a:rPr dirty="0" baseline="7936" sz="2100">
                <a:latin typeface="Times New Roman"/>
                <a:cs typeface="Times New Roman"/>
              </a:rPr>
              <a:t>=</a:t>
            </a:r>
            <a:r>
              <a:rPr dirty="0" baseline="7936" sz="2100" spc="-262">
                <a:latin typeface="Times New Roman"/>
                <a:cs typeface="Times New Roman"/>
              </a:rPr>
              <a:t> </a:t>
            </a:r>
            <a:r>
              <a:rPr dirty="0" baseline="7936" sz="2100" spc="-7">
                <a:latin typeface="Times New Roman"/>
                <a:cs typeface="Times New Roman"/>
              </a:rPr>
              <a:t>V</a:t>
            </a:r>
            <a:r>
              <a:rPr dirty="0" sz="900" spc="-5">
                <a:latin typeface="Times New Roman"/>
                <a:cs typeface="Times New Roman"/>
              </a:rPr>
              <a:t>ref</a:t>
            </a:r>
            <a:r>
              <a:rPr dirty="0" baseline="7936" sz="2100" spc="-7">
                <a:latin typeface="Times New Roman"/>
                <a:cs typeface="Times New Roman"/>
              </a:rPr>
              <a:t>/128</a:t>
            </a:r>
            <a:endParaRPr baseline="7936" sz="21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1.6V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5318886"/>
            <a:ext cx="5305425" cy="4329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00000100 the output voltage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found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output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1.6/64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25mV.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9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the resolution in millivolts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eight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twelve bits </a:t>
            </a:r>
            <a:r>
              <a:rPr dirty="0" sz="1400" spc="-10">
                <a:latin typeface="Times New Roman"/>
                <a:cs typeface="Times New Roman"/>
              </a:rPr>
              <a:t>DAC </a:t>
            </a:r>
            <a:r>
              <a:rPr dirty="0" sz="1400">
                <a:latin typeface="Times New Roman"/>
                <a:cs typeface="Times New Roman"/>
              </a:rPr>
              <a:t>for a  </a:t>
            </a:r>
            <a:r>
              <a:rPr dirty="0" sz="1400" spc="-5">
                <a:latin typeface="Times New Roman"/>
                <a:cs typeface="Times New Roman"/>
              </a:rPr>
              <a:t>full-scale output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">
                <a:latin typeface="Times New Roman"/>
                <a:cs typeface="Times New Roman"/>
              </a:rPr>
              <a:t> 5V.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Resolution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1/2</a:t>
            </a:r>
            <a:r>
              <a:rPr dirty="0" baseline="40123" sz="1350" spc="-7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×full-scale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5">
                <a:latin typeface="Times New Roman"/>
                <a:cs typeface="Times New Roman"/>
              </a:rPr>
              <a:t> 8-bits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Resolution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1/2</a:t>
            </a:r>
            <a:r>
              <a:rPr dirty="0" baseline="40123" sz="1350" spc="-7">
                <a:latin typeface="Times New Roman"/>
                <a:cs typeface="Times New Roman"/>
              </a:rPr>
              <a:t>8 </a:t>
            </a:r>
            <a:r>
              <a:rPr dirty="0" sz="1400">
                <a:latin typeface="Times New Roman"/>
                <a:cs typeface="Times New Roman"/>
              </a:rPr>
              <a:t>×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5V</a:t>
            </a:r>
            <a:endParaRPr sz="1400">
              <a:latin typeface="Times New Roman"/>
              <a:cs typeface="Times New Roman"/>
            </a:endParaRPr>
          </a:p>
          <a:p>
            <a:pPr marL="12700" marR="2538095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0.0195V or approximately </a:t>
            </a:r>
            <a:r>
              <a:rPr dirty="0" sz="1400">
                <a:latin typeface="Times New Roman"/>
                <a:cs typeface="Times New Roman"/>
              </a:rPr>
              <a:t>= 20 </a:t>
            </a:r>
            <a:r>
              <a:rPr dirty="0" sz="1400" spc="-10">
                <a:latin typeface="Times New Roman"/>
                <a:cs typeface="Times New Roman"/>
              </a:rPr>
              <a:t>mV. 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5">
                <a:latin typeface="Times New Roman"/>
                <a:cs typeface="Times New Roman"/>
              </a:rPr>
              <a:t> 12-bits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Resolution </a:t>
            </a:r>
            <a:r>
              <a:rPr dirty="0" sz="1400">
                <a:latin typeface="Times New Roman"/>
                <a:cs typeface="Times New Roman"/>
              </a:rPr>
              <a:t>= 1/2</a:t>
            </a:r>
            <a:r>
              <a:rPr dirty="0" baseline="40123" sz="1350">
                <a:latin typeface="Times New Roman"/>
                <a:cs typeface="Times New Roman"/>
              </a:rPr>
              <a:t>12 </a:t>
            </a:r>
            <a:r>
              <a:rPr dirty="0" sz="1400">
                <a:latin typeface="Times New Roman"/>
                <a:cs typeface="Times New Roman"/>
              </a:rPr>
              <a:t>×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0.0012207V or approximately </a:t>
            </a:r>
            <a:r>
              <a:rPr dirty="0" sz="1400">
                <a:latin typeface="Times New Roman"/>
                <a:cs typeface="Times New Roman"/>
              </a:rPr>
              <a:t>= 1.2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mV.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10</a:t>
            </a:r>
            <a:r>
              <a:rPr dirty="0" sz="1400" spc="-5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eight-bit D/A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step size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20 </a:t>
            </a:r>
            <a:r>
              <a:rPr dirty="0" sz="1400" spc="5" b="1" i="1">
                <a:latin typeface="Times New Roman"/>
                <a:cs typeface="Times New Roman"/>
              </a:rPr>
              <a:t>mV</a:t>
            </a:r>
            <a:r>
              <a:rPr dirty="0" sz="1400" spc="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Determine the  full-scale output and percentage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resolution.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300672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Since (1/2</a:t>
            </a:r>
            <a:r>
              <a:rPr dirty="0" baseline="40123" sz="1350" spc="-7"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×V = 20 × </a:t>
            </a:r>
            <a:r>
              <a:rPr dirty="0" sz="1400" spc="-5">
                <a:latin typeface="Times New Roman"/>
                <a:cs typeface="Times New Roman"/>
              </a:rPr>
              <a:t>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then  </a:t>
            </a:r>
            <a:r>
              <a:rPr dirty="0" sz="1400">
                <a:latin typeface="Times New Roman"/>
                <a:cs typeface="Times New Roman"/>
              </a:rPr>
              <a:t>V = 20 × </a:t>
            </a:r>
            <a:r>
              <a:rPr dirty="0" sz="1400" spc="-5">
                <a:latin typeface="Times New Roman"/>
                <a:cs typeface="Times New Roman"/>
              </a:rPr>
              <a:t>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×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baseline="40123" sz="1350">
                <a:latin typeface="Times New Roman"/>
                <a:cs typeface="Times New Roman"/>
              </a:rPr>
              <a:t>8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5.12V.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The full-scale output </a:t>
            </a:r>
            <a:r>
              <a:rPr dirty="0" sz="1400">
                <a:latin typeface="Times New Roman"/>
                <a:cs typeface="Times New Roman"/>
              </a:rPr>
              <a:t>= [(2</a:t>
            </a:r>
            <a:r>
              <a:rPr dirty="0" baseline="40123" sz="135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− </a:t>
            </a:r>
            <a:r>
              <a:rPr dirty="0" sz="1400" spc="-5">
                <a:latin typeface="Times New Roman"/>
                <a:cs typeface="Times New Roman"/>
              </a:rPr>
              <a:t>1)/2</a:t>
            </a:r>
            <a:r>
              <a:rPr dirty="0" baseline="40123" sz="1350" spc="-7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] </a:t>
            </a:r>
            <a:r>
              <a:rPr dirty="0" sz="1400">
                <a:latin typeface="Times New Roman"/>
                <a:cs typeface="Times New Roman"/>
              </a:rPr>
              <a:t>× V = [(28− </a:t>
            </a:r>
            <a:r>
              <a:rPr dirty="0" sz="1400" spc="-5">
                <a:latin typeface="Times New Roman"/>
                <a:cs typeface="Times New Roman"/>
              </a:rPr>
              <a:t>1)/28] </a:t>
            </a:r>
            <a:r>
              <a:rPr dirty="0" sz="1400">
                <a:latin typeface="Times New Roman"/>
                <a:cs typeface="Times New Roman"/>
              </a:rPr>
              <a:t>× </a:t>
            </a:r>
            <a:r>
              <a:rPr dirty="0" sz="1400" spc="-5">
                <a:latin typeface="Times New Roman"/>
                <a:cs typeface="Times New Roman"/>
              </a:rPr>
              <a:t>5.12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(255/256)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>
                <a:latin typeface="Times New Roman"/>
                <a:cs typeface="Times New Roman"/>
              </a:rPr>
              <a:t>× </a:t>
            </a:r>
            <a:r>
              <a:rPr dirty="0" sz="1400" spc="-5">
                <a:latin typeface="Times New Roman"/>
                <a:cs typeface="Times New Roman"/>
              </a:rPr>
              <a:t>5.12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5.1V.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Percentage resolution </a:t>
            </a:r>
            <a:r>
              <a:rPr dirty="0" sz="1400">
                <a:latin typeface="Times New Roman"/>
                <a:cs typeface="Times New Roman"/>
              </a:rPr>
              <a:t>= [1/(2</a:t>
            </a:r>
            <a:r>
              <a:rPr dirty="0" baseline="40123" sz="135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−1)]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×100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100/255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0.392%.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38400" y="5035549"/>
            <a:ext cx="723900" cy="90805"/>
          </a:xfrm>
          <a:custGeom>
            <a:avLst/>
            <a:gdLst/>
            <a:ahLst/>
            <a:cxnLst/>
            <a:rect l="l" t="t" r="r" b="b"/>
            <a:pathLst>
              <a:path w="723900" h="90804">
                <a:moveTo>
                  <a:pt x="542925" y="0"/>
                </a:moveTo>
                <a:lnTo>
                  <a:pt x="542925" y="22733"/>
                </a:lnTo>
                <a:lnTo>
                  <a:pt x="0" y="22733"/>
                </a:lnTo>
                <a:lnTo>
                  <a:pt x="0" y="68072"/>
                </a:lnTo>
                <a:lnTo>
                  <a:pt x="542925" y="68072"/>
                </a:lnTo>
                <a:lnTo>
                  <a:pt x="542925" y="90805"/>
                </a:lnTo>
                <a:lnTo>
                  <a:pt x="723900" y="45466"/>
                </a:lnTo>
                <a:lnTo>
                  <a:pt x="5429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38475" y="212661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90850" y="218693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2125" y="362775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14500" y="368807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06879" y="359917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52550" y="387095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04925" y="39312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97305" y="38423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00250" y="5624829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8529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08529" y="530288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96820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96820" y="562482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83204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83204" y="530288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495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495" y="562482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62325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62325" y="530288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50615" y="5302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50615" y="5624829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9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231640" y="53124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240529" y="5321934"/>
            <a:ext cx="1151890" cy="0"/>
          </a:xfrm>
          <a:custGeom>
            <a:avLst/>
            <a:gdLst/>
            <a:ahLst/>
            <a:cxnLst/>
            <a:rect l="l" t="t" r="r" b="b"/>
            <a:pathLst>
              <a:path w="1151889" h="0">
                <a:moveTo>
                  <a:pt x="0" y="0"/>
                </a:moveTo>
                <a:lnTo>
                  <a:pt x="11518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392420" y="533145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92420" y="565530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90795" y="582612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93615" y="581659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03140" y="612901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91429" y="581659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983104" y="6129337"/>
            <a:ext cx="811530" cy="0"/>
          </a:xfrm>
          <a:custGeom>
            <a:avLst/>
            <a:gdLst/>
            <a:ahLst/>
            <a:cxnLst/>
            <a:rect l="l" t="t" r="r" b="b"/>
            <a:pathLst>
              <a:path w="811530" h="0">
                <a:moveTo>
                  <a:pt x="0" y="0"/>
                </a:moveTo>
                <a:lnTo>
                  <a:pt x="811530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69870" y="580707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69870" y="580707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58160" y="580707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58160" y="612901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48990" y="580707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48990" y="580707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637279" y="580707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637279" y="6129019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9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18304" y="581659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227195" y="5826124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9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79084" y="583564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379084" y="615949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002154" y="6709409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195195" y="638746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195195" y="638746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483485" y="638746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483485" y="670940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69870" y="638746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69870" y="638746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058160" y="638746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058160" y="6709409"/>
            <a:ext cx="1151890" cy="635"/>
          </a:xfrm>
          <a:custGeom>
            <a:avLst/>
            <a:gdLst/>
            <a:ahLst/>
            <a:cxnLst/>
            <a:rect l="l" t="t" r="r" b="b"/>
            <a:pathLst>
              <a:path w="1151889" h="634">
                <a:moveTo>
                  <a:pt x="0" y="0"/>
                </a:moveTo>
                <a:lnTo>
                  <a:pt x="1151889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218304" y="639698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227195" y="6406514"/>
            <a:ext cx="1151890" cy="0"/>
          </a:xfrm>
          <a:custGeom>
            <a:avLst/>
            <a:gdLst/>
            <a:ahLst/>
            <a:cxnLst/>
            <a:rect l="l" t="t" r="r" b="b"/>
            <a:pathLst>
              <a:path w="1151889" h="0">
                <a:moveTo>
                  <a:pt x="0" y="0"/>
                </a:moveTo>
                <a:lnTo>
                  <a:pt x="11518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379084" y="641603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379084" y="6739890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229100" y="73742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080634" y="706183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780664" y="73742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498340" y="706374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984375" y="7374254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3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211070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211070" y="7052309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4" h="0">
                <a:moveTo>
                  <a:pt x="0" y="0"/>
                </a:moveTo>
                <a:lnTo>
                  <a:pt x="5759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778125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504054" y="707135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792345" y="707135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92345" y="737615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78479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078479" y="705230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364865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364865" y="737425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28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651250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53154" y="7071359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9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234179" y="706183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080634" y="7061834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9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654675" y="70523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129080" y="1293621"/>
            <a:ext cx="5306060" cy="543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Or Percentage resolution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Step size/full-scale output </a:t>
            </a:r>
            <a:r>
              <a:rPr dirty="0" sz="1400">
                <a:latin typeface="Times New Roman"/>
                <a:cs typeface="Times New Roman"/>
              </a:rPr>
              <a:t>×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(20 </a:t>
            </a:r>
            <a:r>
              <a:rPr dirty="0" sz="1400">
                <a:latin typeface="Times New Roman"/>
                <a:cs typeface="Times New Roman"/>
              </a:rPr>
              <a:t>× </a:t>
            </a:r>
            <a:r>
              <a:rPr dirty="0" sz="1400" spc="-5">
                <a:latin typeface="Times New Roman"/>
                <a:cs typeface="Times New Roman"/>
              </a:rPr>
              <a:t>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/5.1) </a:t>
            </a:r>
            <a:r>
              <a:rPr dirty="0" sz="1400">
                <a:latin typeface="Times New Roman"/>
                <a:cs typeface="Times New Roman"/>
              </a:rPr>
              <a:t>× </a:t>
            </a:r>
            <a:r>
              <a:rPr dirty="0" sz="1400" spc="-5">
                <a:latin typeface="Times New Roman"/>
                <a:cs typeface="Times New Roman"/>
              </a:rPr>
              <a:t>100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0.392 %.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11</a:t>
            </a:r>
            <a:r>
              <a:rPr dirty="0" sz="1400" spc="-5">
                <a:latin typeface="Times New Roman"/>
                <a:cs typeface="Times New Roman"/>
              </a:rPr>
              <a:t>/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certain </a:t>
            </a:r>
            <a:r>
              <a:rPr dirty="0" sz="1400" spc="-5" b="1" i="1">
                <a:latin typeface="Times New Roman"/>
                <a:cs typeface="Times New Roman"/>
              </a:rPr>
              <a:t>eight-bit D/A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full-scale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5 </a:t>
            </a:r>
            <a:r>
              <a:rPr dirty="0" sz="1400" spc="10" b="1" i="1">
                <a:latin typeface="Times New Roman"/>
                <a:cs typeface="Times New Roman"/>
              </a:rPr>
              <a:t>mA 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full-scale error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0.25%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full scale. Determine the </a:t>
            </a:r>
            <a:r>
              <a:rPr dirty="0" sz="1400">
                <a:latin typeface="Times New Roman"/>
                <a:cs typeface="Times New Roman"/>
              </a:rPr>
              <a:t>range of  </a:t>
            </a:r>
            <a:r>
              <a:rPr dirty="0" sz="1400" spc="-5">
                <a:latin typeface="Times New Roman"/>
                <a:cs typeface="Times New Roman"/>
              </a:rPr>
              <a:t>expected analogue output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digital input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10000010.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Step size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Full-scale output/Number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5×10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/2</a:t>
            </a:r>
            <a:r>
              <a:rPr dirty="0" baseline="40123" sz="1350" spc="-7"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−1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19.6</a:t>
            </a:r>
            <a:r>
              <a:rPr dirty="0" sz="1400">
                <a:latin typeface="Times New Roman"/>
                <a:cs typeface="Times New Roman"/>
              </a:rPr>
              <a:t> μA</a:t>
            </a:r>
            <a:endParaRPr sz="1400">
              <a:latin typeface="Times New Roman"/>
              <a:cs typeface="Times New Roman"/>
            </a:endParaRPr>
          </a:p>
          <a:p>
            <a:pPr marL="12700" marR="5715" indent="43815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digital input of 10000010 </a:t>
            </a:r>
            <a:r>
              <a:rPr dirty="0" sz="1400">
                <a:latin typeface="Times New Roman"/>
                <a:cs typeface="Times New Roman"/>
              </a:rPr>
              <a:t>= 130</a:t>
            </a:r>
            <a:r>
              <a:rPr dirty="0" baseline="-12345" sz="1350">
                <a:latin typeface="Times New Roman"/>
                <a:cs typeface="Times New Roman"/>
              </a:rPr>
              <a:t>10 </a:t>
            </a:r>
            <a:r>
              <a:rPr dirty="0" sz="1400" spc="-5">
                <a:latin typeface="Times New Roman"/>
                <a:cs typeface="Times New Roman"/>
              </a:rPr>
              <a:t>the analogue output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130 </a:t>
            </a:r>
            <a:r>
              <a:rPr dirty="0" sz="1400">
                <a:latin typeface="Times New Roman"/>
                <a:cs typeface="Times New Roman"/>
              </a:rPr>
              <a:t>× </a:t>
            </a:r>
            <a:r>
              <a:rPr dirty="0" sz="1400" spc="-5">
                <a:latin typeface="Times New Roman"/>
                <a:cs typeface="Times New Roman"/>
              </a:rPr>
              <a:t>19.6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2.548 </a:t>
            </a:r>
            <a:r>
              <a:rPr dirty="0" sz="1400" spc="-10">
                <a:latin typeface="Times New Roman"/>
                <a:cs typeface="Times New Roman"/>
              </a:rPr>
              <a:t>mA.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535"/>
              </a:lnSpc>
              <a:tabLst>
                <a:tab pos="754380" algn="l"/>
              </a:tabLst>
            </a:pPr>
            <a:r>
              <a:rPr dirty="0" sz="1400">
                <a:latin typeface="Times New Roman"/>
                <a:cs typeface="Times New Roman"/>
              </a:rPr>
              <a:t>Error =	</a:t>
            </a:r>
            <a:r>
              <a:rPr dirty="0" sz="1400" spc="-5">
                <a:latin typeface="Times New Roman"/>
                <a:cs typeface="Times New Roman"/>
              </a:rPr>
              <a:t>0.25×5×10</a:t>
            </a:r>
            <a:r>
              <a:rPr dirty="0" baseline="40123" sz="1350" spc="-7">
                <a:latin typeface="Times New Roman"/>
                <a:cs typeface="Times New Roman"/>
              </a:rPr>
              <a:t>−3</a:t>
            </a:r>
            <a:r>
              <a:rPr dirty="0" sz="1400" spc="-5">
                <a:latin typeface="Times New Roman"/>
                <a:cs typeface="Times New Roman"/>
              </a:rPr>
              <a:t>/100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  <a:tabLst>
                <a:tab pos="334010" algn="l"/>
              </a:tabLst>
            </a:pPr>
            <a:r>
              <a:rPr dirty="0" sz="1400">
                <a:latin typeface="Times New Roman"/>
                <a:cs typeface="Times New Roman"/>
              </a:rPr>
              <a:t>=	12.5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μA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range 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expected </a:t>
            </a:r>
            <a:r>
              <a:rPr dirty="0" sz="1400" spc="-5">
                <a:latin typeface="Times New Roman"/>
                <a:cs typeface="Times New Roman"/>
              </a:rPr>
              <a:t>analogue output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(2.5355–2.5605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mA).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/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12-bit D/A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 b="1" i="1">
                <a:latin typeface="Times New Roman"/>
                <a:cs typeface="Times New Roman"/>
              </a:rPr>
              <a:t>2.44 </a:t>
            </a:r>
            <a:r>
              <a:rPr dirty="0" sz="1400" spc="5" b="1" i="1">
                <a:latin typeface="Times New Roman"/>
                <a:cs typeface="Times New Roman"/>
              </a:rPr>
              <a:t>mV</a:t>
            </a:r>
            <a:r>
              <a:rPr dirty="0" sz="1400" spc="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Determine its  analogue output </a:t>
            </a:r>
            <a:r>
              <a:rPr dirty="0" sz="1400">
                <a:latin typeface="Times New Roman"/>
                <a:cs typeface="Times New Roman"/>
              </a:rPr>
              <a:t>for a digital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111111111111.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12</a:t>
            </a:r>
            <a:r>
              <a:rPr dirty="0" sz="1400" spc="-5">
                <a:latin typeface="Times New Roman"/>
                <a:cs typeface="Times New Roman"/>
              </a:rPr>
              <a:t>/ find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analog output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 b="1" i="1">
                <a:latin typeface="Times New Roman"/>
                <a:cs typeface="Times New Roman"/>
              </a:rPr>
              <a:t>4-bit </a:t>
            </a:r>
            <a:r>
              <a:rPr dirty="0" sz="1400" spc="-10">
                <a:latin typeface="Times New Roman"/>
                <a:cs typeface="Times New Roman"/>
              </a:rPr>
              <a:t>binary-  </a:t>
            </a:r>
            <a:r>
              <a:rPr dirty="0" sz="1400">
                <a:latin typeface="Times New Roman"/>
                <a:cs typeface="Times New Roman"/>
              </a:rPr>
              <a:t>weighted- </a:t>
            </a:r>
            <a:r>
              <a:rPr dirty="0" sz="1400" spc="-5">
                <a:latin typeface="Times New Roman"/>
                <a:cs typeface="Times New Roman"/>
              </a:rPr>
              <a:t>input 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waveform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digital input is given in Figure 19. Note that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R = </a:t>
            </a:r>
            <a:r>
              <a:rPr dirty="0" sz="1400" spc="-5" b="1" i="1">
                <a:latin typeface="Times New Roman"/>
                <a:cs typeface="Times New Roman"/>
              </a:rPr>
              <a:t>25kΩ </a:t>
            </a:r>
            <a:r>
              <a:rPr dirty="0" sz="1400" b="1" i="1">
                <a:latin typeface="Times New Roman"/>
                <a:cs typeface="Times New Roman"/>
              </a:rPr>
              <a:t>&amp; </a:t>
            </a:r>
            <a:r>
              <a:rPr dirty="0" sz="1400" spc="-5" b="1" i="1">
                <a:latin typeface="Times New Roman"/>
                <a:cs typeface="Times New Roman"/>
              </a:rPr>
              <a:t>R</a:t>
            </a:r>
            <a:r>
              <a:rPr dirty="0" baseline="-12345" sz="1350" spc="-7" b="1" i="1">
                <a:latin typeface="Times New Roman"/>
                <a:cs typeface="Times New Roman"/>
              </a:rPr>
              <a:t>f</a:t>
            </a:r>
            <a:endParaRPr baseline="-12345" sz="1350">
              <a:latin typeface="Times New Roman"/>
              <a:cs typeface="Times New Roman"/>
            </a:endParaRPr>
          </a:p>
          <a:p>
            <a:pPr marL="12700">
              <a:lnSpc>
                <a:spcPts val="1670"/>
              </a:lnSpc>
            </a:pPr>
            <a:r>
              <a:rPr dirty="0" sz="1400" b="1" i="1">
                <a:latin typeface="Times New Roman"/>
                <a:cs typeface="Times New Roman"/>
              </a:rPr>
              <a:t>=10</a:t>
            </a:r>
            <a:r>
              <a:rPr dirty="0" sz="1400" spc="-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kΩ.</a:t>
            </a:r>
            <a:endParaRPr sz="1400">
              <a:latin typeface="Times New Roman"/>
              <a:cs typeface="Times New Roman"/>
            </a:endParaRPr>
          </a:p>
          <a:p>
            <a:pPr marL="501650" marR="4608195" indent="16510">
              <a:lnSpc>
                <a:spcPct val="225100"/>
              </a:lnSpc>
              <a:spcBef>
                <a:spcPts val="3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  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spcBef>
                <a:spcPts val="91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29080" y="7150989"/>
            <a:ext cx="3628390" cy="1129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165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Times New Roman"/>
              <a:cs typeface="Times New Roman"/>
            </a:endParaRPr>
          </a:p>
          <a:p>
            <a:pPr marL="137795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19 Waveform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four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Sol: the circuit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is 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Figure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21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8516" y="4502022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4412106"/>
            <a:ext cx="287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5750" y="4358766"/>
            <a:ext cx="1879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1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3830" y="4553838"/>
            <a:ext cx="4311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 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sz="1000" spc="53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6530" y="4552822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 h="0">
                <a:moveTo>
                  <a:pt x="0" y="0"/>
                </a:moveTo>
                <a:lnTo>
                  <a:pt x="4053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32712" y="4808346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3276" y="4718430"/>
            <a:ext cx="287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1469" y="4665090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79550" y="4860163"/>
            <a:ext cx="4298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   </a:t>
            </a:r>
            <a:r>
              <a:rPr dirty="0" sz="1000" spc="53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92250" y="4859146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 h="0">
                <a:moveTo>
                  <a:pt x="0" y="0"/>
                </a:moveTo>
                <a:lnTo>
                  <a:pt x="4053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27605" y="4319752"/>
            <a:ext cx="748665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0.025A</a:t>
            </a:r>
            <a:endParaRPr sz="1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0.05mA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88516" y="5113146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5023230"/>
            <a:ext cx="287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9174" y="4969890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33830" y="5164963"/>
            <a:ext cx="356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0">
                <a:latin typeface="Cambria Math"/>
                <a:cs typeface="Cambria Math"/>
              </a:rPr>
              <a:t>   </a:t>
            </a:r>
            <a:r>
              <a:rPr dirty="0" sz="1000" spc="53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46530" y="5163946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10257" y="5023230"/>
            <a:ext cx="658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0.1mA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32712" y="5419470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73276" y="5329554"/>
            <a:ext cx="2876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4894" y="5276214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79550" y="5471286"/>
            <a:ext cx="356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0">
                <a:latin typeface="Cambria Math"/>
                <a:cs typeface="Cambria Math"/>
              </a:rPr>
              <a:t>   </a:t>
            </a:r>
            <a:r>
              <a:rPr dirty="0" sz="1000" spc="53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492250" y="5470270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855977" y="5329554"/>
            <a:ext cx="658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0.2mA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5582538"/>
            <a:ext cx="5306060" cy="8540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output voltages result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these currents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10kΩ×(-0.025mA)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-0.25V,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-0.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5V,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1V, and V</a:t>
            </a:r>
            <a:r>
              <a:rPr dirty="0" baseline="-12345" sz="1350" spc="-7">
                <a:latin typeface="Times New Roman"/>
                <a:cs typeface="Times New Roman"/>
              </a:rPr>
              <a:t>out</a:t>
            </a:r>
            <a:r>
              <a:rPr dirty="0" sz="1400" spc="-5">
                <a:latin typeface="Times New Roman"/>
                <a:cs typeface="Times New Roman"/>
              </a:rPr>
              <a:t>(D</a:t>
            </a:r>
            <a:r>
              <a:rPr dirty="0" baseline="-12345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-2V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dirty="0" sz="1400">
                <a:latin typeface="Times New Roman"/>
                <a:cs typeface="Times New Roman"/>
              </a:rPr>
              <a:t>From wave </a:t>
            </a:r>
            <a:r>
              <a:rPr dirty="0" sz="1400" spc="-5">
                <a:latin typeface="Times New Roman"/>
                <a:cs typeface="Times New Roman"/>
              </a:rPr>
              <a:t>forms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digital inputs, input sequences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1557782" y="6430644"/>
          <a:ext cx="3048635" cy="848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809625"/>
                <a:gridCol w="721360"/>
                <a:gridCol w="719455"/>
              </a:tblGrid>
              <a:tr h="210311"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0" name="object 30"/>
          <p:cNvSpPr txBox="1"/>
          <p:nvPr/>
        </p:nvSpPr>
        <p:spPr>
          <a:xfrm>
            <a:off x="1129080" y="7454265"/>
            <a:ext cx="4947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According to the waveforms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voltage is 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Figure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3760444"/>
            <a:ext cx="4149090" cy="6350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163320">
              <a:lnSpc>
                <a:spcPct val="100000"/>
              </a:lnSpc>
              <a:spcBef>
                <a:spcPts val="82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20 </a:t>
            </a:r>
            <a:r>
              <a:rPr dirty="0" sz="1400" spc="-5">
                <a:latin typeface="Calibri"/>
                <a:cs typeface="Calibri"/>
              </a:rPr>
              <a:t>Four bits binary- weighted-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input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The currents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branches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89402" y="1759966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06167" y="2569209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2451" y="2200401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33115" y="2717037"/>
            <a:ext cx="459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25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19398" y="2316225"/>
            <a:ext cx="459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50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27502" y="2939542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84470" y="2128773"/>
            <a:ext cx="459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10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28542" y="1503933"/>
            <a:ext cx="549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200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13303" y="1967230"/>
            <a:ext cx="509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100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78958" y="1740154"/>
            <a:ext cx="1625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22670" y="277647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324225" y="178625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88995" y="178625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70275" y="1786254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4">
                <a:moveTo>
                  <a:pt x="0" y="150495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510915" y="1786254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4">
                <a:moveTo>
                  <a:pt x="0" y="0"/>
                </a:moveTo>
                <a:lnTo>
                  <a:pt x="89535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92829" y="178625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57600" y="178625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193414" y="193738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730625" y="193738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95600" y="193738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21050" y="219201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85820" y="219201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467100" y="2192019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4">
                <a:moveTo>
                  <a:pt x="0" y="150495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07740" y="2192019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4">
                <a:moveTo>
                  <a:pt x="0" y="0"/>
                </a:moveTo>
                <a:lnTo>
                  <a:pt x="89535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589654" y="219201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654425" y="219201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190239" y="234314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727450" y="234314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395979" y="294576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460750" y="294576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42029" y="2945764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4">
                <a:moveTo>
                  <a:pt x="0" y="150495"/>
                </a:moveTo>
                <a:lnTo>
                  <a:pt x="40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582670" y="2945764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4">
                <a:moveTo>
                  <a:pt x="0" y="0"/>
                </a:moveTo>
                <a:lnTo>
                  <a:pt x="89534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664584" y="294576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29354" y="294576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80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265804" y="309689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02379" y="309689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898775" y="234314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934970" y="3094354"/>
            <a:ext cx="333375" cy="635"/>
          </a:xfrm>
          <a:custGeom>
            <a:avLst/>
            <a:gdLst/>
            <a:ahLst/>
            <a:cxnLst/>
            <a:rect l="l" t="t" r="r" b="b"/>
            <a:pathLst>
              <a:path w="333375" h="635">
                <a:moveTo>
                  <a:pt x="333375" y="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51275" y="193738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844925" y="2337434"/>
            <a:ext cx="355600" cy="635"/>
          </a:xfrm>
          <a:custGeom>
            <a:avLst/>
            <a:gdLst/>
            <a:ahLst/>
            <a:cxnLst/>
            <a:rect l="l" t="t" r="r" b="b"/>
            <a:pathLst>
              <a:path w="355600" h="635">
                <a:moveTo>
                  <a:pt x="35560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852545" y="309435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165600" y="1931669"/>
            <a:ext cx="0" cy="1162685"/>
          </a:xfrm>
          <a:custGeom>
            <a:avLst/>
            <a:gdLst/>
            <a:ahLst/>
            <a:cxnLst/>
            <a:rect l="l" t="t" r="r" b="b"/>
            <a:pathLst>
              <a:path w="0" h="1162685">
                <a:moveTo>
                  <a:pt x="0" y="11626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82582" y="1863407"/>
            <a:ext cx="81280" cy="96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892107" y="2285682"/>
            <a:ext cx="81280" cy="96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901632" y="3036252"/>
            <a:ext cx="81280" cy="965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141787" y="2286317"/>
            <a:ext cx="81279" cy="96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875529" y="2122804"/>
            <a:ext cx="0" cy="789305"/>
          </a:xfrm>
          <a:custGeom>
            <a:avLst/>
            <a:gdLst/>
            <a:ahLst/>
            <a:cxnLst/>
            <a:rect l="l" t="t" r="r" b="b"/>
            <a:pathLst>
              <a:path w="0" h="789305">
                <a:moveTo>
                  <a:pt x="0" y="7893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165600" y="2901314"/>
            <a:ext cx="1128395" cy="10795"/>
          </a:xfrm>
          <a:custGeom>
            <a:avLst/>
            <a:gdLst/>
            <a:ahLst/>
            <a:cxnLst/>
            <a:rect l="l" t="t" r="r" b="b"/>
            <a:pathLst>
              <a:path w="1128395" h="10794">
                <a:moveTo>
                  <a:pt x="1128395" y="107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136707" y="2855912"/>
            <a:ext cx="81279" cy="965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832032" y="2855912"/>
            <a:ext cx="81279" cy="965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93995" y="1984374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60">
                <a:moveTo>
                  <a:pt x="0" y="149859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358765" y="1984374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60">
                <a:moveTo>
                  <a:pt x="0" y="0"/>
                </a:moveTo>
                <a:lnTo>
                  <a:pt x="81280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440045" y="1984374"/>
            <a:ext cx="40640" cy="149860"/>
          </a:xfrm>
          <a:custGeom>
            <a:avLst/>
            <a:gdLst/>
            <a:ahLst/>
            <a:cxnLst/>
            <a:rect l="l" t="t" r="r" b="b"/>
            <a:pathLst>
              <a:path w="40639" h="149860">
                <a:moveTo>
                  <a:pt x="0" y="149859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480684" y="1984374"/>
            <a:ext cx="89535" cy="149860"/>
          </a:xfrm>
          <a:custGeom>
            <a:avLst/>
            <a:gdLst/>
            <a:ahLst/>
            <a:cxnLst/>
            <a:rect l="l" t="t" r="r" b="b"/>
            <a:pathLst>
              <a:path w="89535" h="149860">
                <a:moveTo>
                  <a:pt x="0" y="0"/>
                </a:moveTo>
                <a:lnTo>
                  <a:pt x="89535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562600" y="1984374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60">
                <a:moveTo>
                  <a:pt x="0" y="149859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627370" y="1984374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60">
                <a:moveTo>
                  <a:pt x="0" y="0"/>
                </a:moveTo>
                <a:lnTo>
                  <a:pt x="81279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163820" y="213423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700395" y="213423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865370" y="213550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265420" y="2680969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89">
                <a:moveTo>
                  <a:pt x="0" y="0"/>
                </a:moveTo>
                <a:lnTo>
                  <a:pt x="0" y="834390"/>
                </a:lnTo>
                <a:lnTo>
                  <a:pt x="430529" y="4171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265420" y="2680969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89">
                <a:moveTo>
                  <a:pt x="430529" y="417195"/>
                </a:moveTo>
                <a:lnTo>
                  <a:pt x="0" y="0"/>
                </a:lnTo>
                <a:lnTo>
                  <a:pt x="0" y="834390"/>
                </a:lnTo>
                <a:lnTo>
                  <a:pt x="430529" y="4171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334000" y="3230244"/>
            <a:ext cx="0" cy="130810"/>
          </a:xfrm>
          <a:custGeom>
            <a:avLst/>
            <a:gdLst/>
            <a:ahLst/>
            <a:cxnLst/>
            <a:rect l="l" t="t" r="r" b="b"/>
            <a:pathLst>
              <a:path w="0" h="130810">
                <a:moveTo>
                  <a:pt x="0" y="0"/>
                </a:moveTo>
                <a:lnTo>
                  <a:pt x="0" y="1308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286375" y="330326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298440" y="291083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666104" y="3108324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6711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839459" y="2122804"/>
            <a:ext cx="0" cy="1005205"/>
          </a:xfrm>
          <a:custGeom>
            <a:avLst/>
            <a:gdLst/>
            <a:ahLst/>
            <a:cxnLst/>
            <a:rect l="l" t="t" r="r" b="b"/>
            <a:pathLst>
              <a:path w="0" h="1005205">
                <a:moveTo>
                  <a:pt x="0" y="10052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879975" y="3291839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3898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718050" y="367347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784725" y="374268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831715" y="382142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889500" y="3268979"/>
            <a:ext cx="0" cy="393065"/>
          </a:xfrm>
          <a:custGeom>
            <a:avLst/>
            <a:gdLst/>
            <a:ahLst/>
            <a:cxnLst/>
            <a:rect l="l" t="t" r="r" b="b"/>
            <a:pathLst>
              <a:path w="0" h="393064">
                <a:moveTo>
                  <a:pt x="0" y="39306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260782" y="3059112"/>
            <a:ext cx="81279" cy="96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380104" y="253047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4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444875" y="253047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79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526154" y="2530474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4">
                <a:moveTo>
                  <a:pt x="0" y="150494"/>
                </a:moveTo>
                <a:lnTo>
                  <a:pt x="40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566795" y="2530474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4">
                <a:moveTo>
                  <a:pt x="0" y="0"/>
                </a:moveTo>
                <a:lnTo>
                  <a:pt x="89534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648709" y="253047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4">
                <a:moveTo>
                  <a:pt x="0" y="150494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713479" y="253047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4">
                <a:moveTo>
                  <a:pt x="0" y="0"/>
                </a:moveTo>
                <a:lnTo>
                  <a:pt x="81280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249929" y="268160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786504" y="268160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925445" y="268160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871595" y="268160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892107" y="2623502"/>
            <a:ext cx="81280" cy="965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6512" y="1482597"/>
            <a:ext cx="396875" cy="3306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ts val="1645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-0.</a:t>
            </a:r>
            <a:r>
              <a:rPr dirty="0" sz="1400" spc="-10" b="1"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-0.5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-0.</a:t>
            </a:r>
            <a:r>
              <a:rPr dirty="0" sz="1400" spc="-10" b="1">
                <a:latin typeface="Times New Roman"/>
                <a:cs typeface="Times New Roman"/>
              </a:rPr>
              <a:t>7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4"/>
              </a:lnSpc>
            </a:pPr>
            <a:r>
              <a:rPr dirty="0" sz="1400" b="1">
                <a:latin typeface="Times New Roman"/>
                <a:cs typeface="Times New Roman"/>
              </a:rPr>
              <a:t>-1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4"/>
              </a:lnSpc>
            </a:pPr>
            <a:r>
              <a:rPr dirty="0" sz="1400" b="1">
                <a:latin typeface="Times New Roman"/>
                <a:cs typeface="Times New Roman"/>
              </a:rPr>
              <a:t>-1.</a:t>
            </a:r>
            <a:r>
              <a:rPr dirty="0" sz="1400" spc="-10" b="1"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-1.5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-1.</a:t>
            </a:r>
            <a:r>
              <a:rPr dirty="0" sz="1400" spc="-10" b="1">
                <a:latin typeface="Times New Roman"/>
                <a:cs typeface="Times New Roman"/>
              </a:rPr>
              <a:t>7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-2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-2.</a:t>
            </a:r>
            <a:r>
              <a:rPr dirty="0" sz="1400" spc="-10" b="1"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-2.5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4"/>
              </a:lnSpc>
            </a:pPr>
            <a:r>
              <a:rPr dirty="0" sz="1400" b="1">
                <a:latin typeface="Times New Roman"/>
                <a:cs typeface="Times New Roman"/>
              </a:rPr>
              <a:t>-2.</a:t>
            </a:r>
            <a:r>
              <a:rPr dirty="0" sz="1400" spc="-10" b="1">
                <a:latin typeface="Times New Roman"/>
                <a:cs typeface="Times New Roman"/>
              </a:rPr>
              <a:t>7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4"/>
              </a:lnSpc>
            </a:pPr>
            <a:r>
              <a:rPr dirty="0" sz="1400" b="1">
                <a:latin typeface="Times New Roman"/>
                <a:cs typeface="Times New Roman"/>
              </a:rPr>
              <a:t>-3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-3.</a:t>
            </a:r>
            <a:r>
              <a:rPr dirty="0" sz="1400" spc="-10" b="1"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</a:pPr>
            <a:r>
              <a:rPr dirty="0" sz="1400" b="1">
                <a:latin typeface="Times New Roman"/>
                <a:cs typeface="Times New Roman"/>
              </a:rPr>
              <a:t>-3.5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45"/>
              </a:lnSpc>
            </a:pPr>
            <a:r>
              <a:rPr dirty="0" sz="1400" b="1">
                <a:latin typeface="Times New Roman"/>
                <a:cs typeface="Times New Roman"/>
              </a:rPr>
              <a:t>-3.</a:t>
            </a:r>
            <a:r>
              <a:rPr dirty="0" sz="1400" spc="-10" b="1">
                <a:latin typeface="Times New Roman"/>
                <a:cs typeface="Times New Roman"/>
              </a:rPr>
              <a:t>7</a:t>
            </a:r>
            <a:r>
              <a:rPr dirty="0" sz="140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4805" y="1599564"/>
            <a:ext cx="5446395" cy="76200"/>
          </a:xfrm>
          <a:custGeom>
            <a:avLst/>
            <a:gdLst/>
            <a:ahLst/>
            <a:cxnLst/>
            <a:rect l="l" t="t" r="r" b="b"/>
            <a:pathLst>
              <a:path w="5446395" h="76200">
                <a:moveTo>
                  <a:pt x="5370195" y="44446"/>
                </a:moveTo>
                <a:lnTo>
                  <a:pt x="5370195" y="76200"/>
                </a:lnTo>
                <a:lnTo>
                  <a:pt x="5433695" y="44450"/>
                </a:lnTo>
                <a:lnTo>
                  <a:pt x="5370195" y="44446"/>
                </a:lnTo>
                <a:close/>
              </a:path>
              <a:path w="5446395" h="76200">
                <a:moveTo>
                  <a:pt x="5370195" y="31747"/>
                </a:moveTo>
                <a:lnTo>
                  <a:pt x="5370195" y="44446"/>
                </a:lnTo>
                <a:lnTo>
                  <a:pt x="5386454" y="44446"/>
                </a:lnTo>
                <a:lnTo>
                  <a:pt x="5389245" y="41655"/>
                </a:lnTo>
                <a:lnTo>
                  <a:pt x="5389245" y="34544"/>
                </a:lnTo>
                <a:lnTo>
                  <a:pt x="5386451" y="31750"/>
                </a:lnTo>
                <a:lnTo>
                  <a:pt x="5370195" y="31747"/>
                </a:lnTo>
                <a:close/>
              </a:path>
              <a:path w="5446395" h="76200">
                <a:moveTo>
                  <a:pt x="5370195" y="0"/>
                </a:moveTo>
                <a:lnTo>
                  <a:pt x="5370195" y="31747"/>
                </a:lnTo>
                <a:lnTo>
                  <a:pt x="5382895" y="31750"/>
                </a:lnTo>
                <a:lnTo>
                  <a:pt x="5386451" y="31750"/>
                </a:lnTo>
                <a:lnTo>
                  <a:pt x="5389245" y="34544"/>
                </a:lnTo>
                <a:lnTo>
                  <a:pt x="5389245" y="41655"/>
                </a:lnTo>
                <a:lnTo>
                  <a:pt x="5386451" y="44450"/>
                </a:lnTo>
                <a:lnTo>
                  <a:pt x="5433702" y="44446"/>
                </a:lnTo>
                <a:lnTo>
                  <a:pt x="5446395" y="38100"/>
                </a:lnTo>
                <a:lnTo>
                  <a:pt x="5370195" y="0"/>
                </a:lnTo>
                <a:close/>
              </a:path>
              <a:path w="5446395" h="76200">
                <a:moveTo>
                  <a:pt x="6350" y="30479"/>
                </a:moveTo>
                <a:lnTo>
                  <a:pt x="2793" y="30479"/>
                </a:lnTo>
                <a:lnTo>
                  <a:pt x="0" y="33274"/>
                </a:lnTo>
                <a:lnTo>
                  <a:pt x="0" y="40386"/>
                </a:lnTo>
                <a:lnTo>
                  <a:pt x="2793" y="43179"/>
                </a:lnTo>
                <a:lnTo>
                  <a:pt x="5370195" y="44446"/>
                </a:lnTo>
                <a:lnTo>
                  <a:pt x="5370195" y="31747"/>
                </a:lnTo>
                <a:lnTo>
                  <a:pt x="6350" y="30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83055" y="1630044"/>
            <a:ext cx="76200" cy="5273675"/>
          </a:xfrm>
          <a:custGeom>
            <a:avLst/>
            <a:gdLst/>
            <a:ahLst/>
            <a:cxnLst/>
            <a:rect l="l" t="t" r="r" b="b"/>
            <a:pathLst>
              <a:path w="76200" h="5273675">
                <a:moveTo>
                  <a:pt x="31748" y="5197475"/>
                </a:moveTo>
                <a:lnTo>
                  <a:pt x="0" y="5197475"/>
                </a:lnTo>
                <a:lnTo>
                  <a:pt x="38100" y="5273675"/>
                </a:lnTo>
                <a:lnTo>
                  <a:pt x="66675" y="5216525"/>
                </a:lnTo>
                <a:lnTo>
                  <a:pt x="34543" y="5216525"/>
                </a:lnTo>
                <a:lnTo>
                  <a:pt x="31750" y="5213731"/>
                </a:lnTo>
                <a:lnTo>
                  <a:pt x="31748" y="5197475"/>
                </a:lnTo>
                <a:close/>
              </a:path>
              <a:path w="76200" h="5273675">
                <a:moveTo>
                  <a:pt x="41020" y="0"/>
                </a:moveTo>
                <a:lnTo>
                  <a:pt x="33908" y="0"/>
                </a:lnTo>
                <a:lnTo>
                  <a:pt x="31114" y="2794"/>
                </a:lnTo>
                <a:lnTo>
                  <a:pt x="31750" y="5213731"/>
                </a:lnTo>
                <a:lnTo>
                  <a:pt x="34543" y="5216525"/>
                </a:lnTo>
                <a:lnTo>
                  <a:pt x="41656" y="5216525"/>
                </a:lnTo>
                <a:lnTo>
                  <a:pt x="44450" y="5213731"/>
                </a:lnTo>
                <a:lnTo>
                  <a:pt x="43814" y="6350"/>
                </a:lnTo>
                <a:lnTo>
                  <a:pt x="43814" y="2794"/>
                </a:lnTo>
                <a:lnTo>
                  <a:pt x="41020" y="0"/>
                </a:lnTo>
                <a:close/>
              </a:path>
              <a:path w="76200" h="5273675">
                <a:moveTo>
                  <a:pt x="76200" y="5197475"/>
                </a:moveTo>
                <a:lnTo>
                  <a:pt x="44448" y="5197475"/>
                </a:lnTo>
                <a:lnTo>
                  <a:pt x="44450" y="5213731"/>
                </a:lnTo>
                <a:lnTo>
                  <a:pt x="41656" y="5216525"/>
                </a:lnTo>
                <a:lnTo>
                  <a:pt x="66675" y="5216525"/>
                </a:lnTo>
                <a:lnTo>
                  <a:pt x="76200" y="5197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11198" y="435965"/>
            <a:ext cx="5260340" cy="1080770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algn="r" marR="438150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9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4170" algn="l"/>
                <a:tab pos="724535" algn="l"/>
                <a:tab pos="1015365" algn="l"/>
                <a:tab pos="1477010" algn="l"/>
                <a:tab pos="1767205" algn="l"/>
                <a:tab pos="2227580" algn="l"/>
                <a:tab pos="2559050" algn="l"/>
                <a:tab pos="2889250" algn="l"/>
                <a:tab pos="3270250" algn="l"/>
                <a:tab pos="3650615" algn="l"/>
                <a:tab pos="4371975" algn="l"/>
              </a:tabLst>
            </a:pPr>
            <a:r>
              <a:rPr dirty="0" sz="1400" b="1">
                <a:latin typeface="Calibri"/>
                <a:cs typeface="Calibri"/>
              </a:rPr>
              <a:t>0	11	1	14	1	12	1	1	14	15	10 </a:t>
            </a:r>
            <a:r>
              <a:rPr dirty="0" sz="1400" spc="3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15	1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21142" y="1634489"/>
          <a:ext cx="5487670" cy="5448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134"/>
                <a:gridCol w="368300"/>
                <a:gridCol w="363220"/>
                <a:gridCol w="363855"/>
                <a:gridCol w="364489"/>
                <a:gridCol w="372744"/>
                <a:gridCol w="363219"/>
                <a:gridCol w="363855"/>
                <a:gridCol w="364490"/>
                <a:gridCol w="374650"/>
                <a:gridCol w="351789"/>
                <a:gridCol w="353695"/>
                <a:gridCol w="329564"/>
                <a:gridCol w="709295"/>
              </a:tblGrid>
              <a:tr h="437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3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60954" y="7068819"/>
            <a:ext cx="3048000" cy="351155"/>
          </a:xfrm>
          <a:custGeom>
            <a:avLst/>
            <a:gdLst/>
            <a:ahLst/>
            <a:cxnLst/>
            <a:rect l="l" t="t" r="r" b="b"/>
            <a:pathLst>
              <a:path w="3048000" h="351154">
                <a:moveTo>
                  <a:pt x="0" y="351154"/>
                </a:moveTo>
                <a:lnTo>
                  <a:pt x="3047999" y="351154"/>
                </a:lnTo>
                <a:lnTo>
                  <a:pt x="3047999" y="0"/>
                </a:lnTo>
                <a:lnTo>
                  <a:pt x="0" y="0"/>
                </a:lnTo>
                <a:lnTo>
                  <a:pt x="0" y="3511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60954" y="7068819"/>
            <a:ext cx="3048000" cy="351155"/>
          </a:xfrm>
          <a:custGeom>
            <a:avLst/>
            <a:gdLst/>
            <a:ahLst/>
            <a:cxnLst/>
            <a:rect l="l" t="t" r="r" b="b"/>
            <a:pathLst>
              <a:path w="3048000" h="351154">
                <a:moveTo>
                  <a:pt x="0" y="351154"/>
                </a:moveTo>
                <a:lnTo>
                  <a:pt x="3047999" y="351154"/>
                </a:lnTo>
                <a:lnTo>
                  <a:pt x="3047999" y="0"/>
                </a:lnTo>
                <a:lnTo>
                  <a:pt x="0" y="0"/>
                </a:lnTo>
                <a:lnTo>
                  <a:pt x="0" y="351154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7100696"/>
            <a:ext cx="5304155" cy="97599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9260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20 </a:t>
            </a:r>
            <a:r>
              <a:rPr dirty="0" sz="1400" spc="-5">
                <a:latin typeface="Calibri"/>
                <a:cs typeface="Calibri"/>
              </a:rPr>
              <a:t>Output </a:t>
            </a:r>
            <a:r>
              <a:rPr dirty="0" sz="1400">
                <a:latin typeface="Calibri"/>
                <a:cs typeface="Calibri"/>
              </a:rPr>
              <a:t>voltage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waveform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Ex13/ find the output voltages for the </a:t>
            </a:r>
            <a:r>
              <a:rPr dirty="0" sz="1400" spc="-5" b="1" i="1">
                <a:latin typeface="Times New Roman"/>
                <a:cs typeface="Times New Roman"/>
              </a:rPr>
              <a:t>3-bits R/2R </a:t>
            </a:r>
            <a:r>
              <a:rPr dirty="0" sz="1400">
                <a:latin typeface="Times New Roman"/>
                <a:cs typeface="Times New Roman"/>
              </a:rPr>
              <a:t>ladder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has digital  input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7426832"/>
            <a:ext cx="2835910" cy="64960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773430">
              <a:lnSpc>
                <a:spcPts val="1620"/>
              </a:lnSpc>
              <a:spcBef>
                <a:spcPts val="204"/>
              </a:spcBef>
            </a:pPr>
            <a:r>
              <a:rPr dirty="0" sz="1400" spc="-5">
                <a:latin typeface="Times New Roman"/>
                <a:cs typeface="Times New Roman"/>
              </a:rPr>
              <a:t>R</a:t>
            </a:r>
            <a:r>
              <a:rPr dirty="0" baseline="-12345" sz="1350" spc="-7">
                <a:latin typeface="Times New Roman"/>
                <a:cs typeface="Times New Roman"/>
              </a:rPr>
              <a:t>TH </a:t>
            </a:r>
            <a:r>
              <a:rPr dirty="0" sz="1400">
                <a:latin typeface="Times New Roman"/>
                <a:cs typeface="Times New Roman"/>
              </a:rPr>
              <a:t>= ([(2R║2R) + </a:t>
            </a:r>
            <a:r>
              <a:rPr dirty="0" sz="1400" spc="-10">
                <a:latin typeface="Times New Roman"/>
                <a:cs typeface="Times New Roman"/>
              </a:rPr>
              <a:t>R] </a:t>
            </a:r>
            <a:r>
              <a:rPr dirty="0" sz="1400">
                <a:latin typeface="Times New Roman"/>
                <a:cs typeface="Times New Roman"/>
              </a:rPr>
              <a:t>║2R)  </a:t>
            </a:r>
            <a:r>
              <a:rPr dirty="0" sz="1400" spc="-5">
                <a:latin typeface="Times New Roman"/>
                <a:cs typeface="Times New Roman"/>
              </a:rPr>
              <a:t>R</a:t>
            </a:r>
            <a:r>
              <a:rPr dirty="0" baseline="-12345" sz="1350" spc="-7">
                <a:latin typeface="Times New Roman"/>
                <a:cs typeface="Times New Roman"/>
              </a:rPr>
              <a:t>TH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addition, V</a:t>
            </a:r>
            <a:r>
              <a:rPr dirty="0" baseline="-12345" sz="1350" spc="-7">
                <a:latin typeface="Times New Roman"/>
                <a:cs typeface="Times New Roman"/>
              </a:rPr>
              <a:t>TH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3355594"/>
            <a:ext cx="5302250" cy="835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36319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21 </a:t>
            </a:r>
            <a:r>
              <a:rPr dirty="0" sz="1400" spc="-5">
                <a:latin typeface="Calibri"/>
                <a:cs typeface="Calibri"/>
              </a:rPr>
              <a:t>Three bits </a:t>
            </a:r>
            <a:r>
              <a:rPr dirty="0" sz="1400">
                <a:latin typeface="Calibri"/>
                <a:cs typeface="Calibri"/>
              </a:rPr>
              <a:t>R/2R </a:t>
            </a:r>
            <a:r>
              <a:rPr dirty="0" sz="1400" spc="-5">
                <a:latin typeface="Calibri"/>
                <a:cs typeface="Calibri"/>
              </a:rPr>
              <a:t>Ladder DAC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001 input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digits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Sol: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baseline="-12345" sz="1350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=+5, D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=0, and D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=0 then the equivalent circuit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28084" y="23514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04284" y="23514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99534" y="235140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47159" y="235140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42409" y="23514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18609" y="23514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75684" y="24758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04334" y="24758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77409" y="19672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06059" y="19672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269363" y="2546349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17289" y="1516125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82466" y="152679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31135" y="1526794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+5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24682" y="1994661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02177" y="2003806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56557" y="2051049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7375" y="2489961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89045" y="2472054"/>
            <a:ext cx="309880" cy="295275"/>
          </a:xfrm>
          <a:custGeom>
            <a:avLst/>
            <a:gdLst/>
            <a:ahLst/>
            <a:cxnLst/>
            <a:rect l="l" t="t" r="r" b="b"/>
            <a:pathLst>
              <a:path w="309879" h="295275">
                <a:moveTo>
                  <a:pt x="0" y="295275"/>
                </a:moveTo>
                <a:lnTo>
                  <a:pt x="309879" y="295275"/>
                </a:lnTo>
                <a:lnTo>
                  <a:pt x="309879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89045" y="2472054"/>
            <a:ext cx="309880" cy="295275"/>
          </a:xfrm>
          <a:custGeom>
            <a:avLst/>
            <a:gdLst/>
            <a:ahLst/>
            <a:cxnLst/>
            <a:rect l="l" t="t" r="r" b="b"/>
            <a:pathLst>
              <a:path w="309879" h="295275">
                <a:moveTo>
                  <a:pt x="0" y="295275"/>
                </a:moveTo>
                <a:lnTo>
                  <a:pt x="309879" y="295275"/>
                </a:lnTo>
                <a:lnTo>
                  <a:pt x="309879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74389" y="2502154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72609" y="1593849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r>
              <a:rPr dirty="0" sz="1400" spc="-5" b="1">
                <a:latin typeface="Calibri"/>
                <a:cs typeface="Calibri"/>
              </a:rPr>
              <a:t>=2R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19394" y="252501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173345" y="2634614"/>
            <a:ext cx="508634" cy="635"/>
          </a:xfrm>
          <a:custGeom>
            <a:avLst/>
            <a:gdLst/>
            <a:ahLst/>
            <a:cxnLst/>
            <a:rect l="l" t="t" r="r" b="b"/>
            <a:pathLst>
              <a:path w="508635" h="635">
                <a:moveTo>
                  <a:pt x="508634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58167" y="2592387"/>
            <a:ext cx="81280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58459" y="1958339"/>
            <a:ext cx="9525" cy="691515"/>
          </a:xfrm>
          <a:custGeom>
            <a:avLst/>
            <a:gdLst/>
            <a:ahLst/>
            <a:cxnLst/>
            <a:rect l="l" t="t" r="r" b="b"/>
            <a:pathLst>
              <a:path w="9525" h="691514">
                <a:moveTo>
                  <a:pt x="0" y="0"/>
                </a:moveTo>
                <a:lnTo>
                  <a:pt x="9525" y="6915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86934" y="196722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80">
                <a:moveTo>
                  <a:pt x="0" y="0"/>
                </a:moveTo>
                <a:lnTo>
                  <a:pt x="0" y="5130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67225" y="2802254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5">
                <a:moveTo>
                  <a:pt x="32385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46575" y="2479674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4298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310697" y="1794192"/>
            <a:ext cx="81279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528377" y="178212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63202" y="178847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29809" y="18421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906009" y="18421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01259" y="184213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048884" y="184213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44134" y="18421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220334" y="18421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05934" y="311848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372609" y="317563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419600" y="32404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477384" y="27851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765675" y="2290444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5">
                <a:moveTo>
                  <a:pt x="0" y="0"/>
                </a:moveTo>
                <a:lnTo>
                  <a:pt x="0" y="687705"/>
                </a:lnTo>
                <a:lnTo>
                  <a:pt x="430529" y="3437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765675" y="2290444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5">
                <a:moveTo>
                  <a:pt x="430529" y="343789"/>
                </a:moveTo>
                <a:lnTo>
                  <a:pt x="0" y="0"/>
                </a:lnTo>
                <a:lnTo>
                  <a:pt x="0" y="687705"/>
                </a:lnTo>
                <a:lnTo>
                  <a:pt x="430529" y="34378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71240" y="195833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571240" y="202056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571240" y="209867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70" y="387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71875" y="213740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71875" y="221487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571875" y="227710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571240" y="183387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571875" y="234759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04160" y="195833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04160" y="202056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5">
                <a:moveTo>
                  <a:pt x="128269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804160" y="209867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69" h="38735">
                <a:moveTo>
                  <a:pt x="0" y="0"/>
                </a:moveTo>
                <a:lnTo>
                  <a:pt x="128269" y="387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804795" y="213740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69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804795" y="221487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804795" y="227710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804160" y="183387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804795" y="234759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349115" y="197357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49115" y="203580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49115" y="211391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70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49115" y="215264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49115" y="223011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349115" y="229234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70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349115" y="184911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349115" y="236283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947670" y="235838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023870" y="235838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119120" y="235838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166745" y="235838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261995" y="235838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338195" y="235838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95270" y="248348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423920" y="248348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181225" y="236092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257425" y="236092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352675" y="236092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400300" y="236092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495550" y="236092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571750" y="236092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028825" y="248538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657475" y="248538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847850" y="282066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914525" y="287781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961514" y="294258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19300" y="248729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836795" y="270319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789170" y="27635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792345" y="24415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1129080" y="6314922"/>
            <a:ext cx="5297170" cy="73914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149350">
              <a:lnSpc>
                <a:spcPct val="100000"/>
              </a:lnSpc>
              <a:spcBef>
                <a:spcPts val="42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21 </a:t>
            </a:r>
            <a:r>
              <a:rPr dirty="0" sz="1400" spc="-5">
                <a:latin typeface="Calibri"/>
                <a:cs typeface="Calibri"/>
              </a:rPr>
              <a:t>Three bits </a:t>
            </a:r>
            <a:r>
              <a:rPr dirty="0" sz="1400">
                <a:latin typeface="Calibri"/>
                <a:cs typeface="Calibri"/>
              </a:rPr>
              <a:t>R/2R </a:t>
            </a:r>
            <a:r>
              <a:rPr dirty="0" sz="1400" spc="-5">
                <a:latin typeface="Calibri"/>
                <a:cs typeface="Calibri"/>
              </a:rPr>
              <a:t>Ladder DAC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001 input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digits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1610"/>
              </a:lnSpc>
              <a:spcBef>
                <a:spcPts val="439"/>
              </a:spcBef>
            </a:pPr>
            <a:r>
              <a:rPr dirty="0" sz="1400" spc="-5">
                <a:latin typeface="Times New Roman"/>
                <a:cs typeface="Times New Roman"/>
              </a:rPr>
              <a:t>To solve above circuit, apply Thevenin's theorem </a:t>
            </a:r>
            <a:r>
              <a:rPr dirty="0" sz="1400">
                <a:latin typeface="Times New Roman"/>
                <a:cs typeface="Times New Roman"/>
              </a:rPr>
              <a:t>across </a:t>
            </a:r>
            <a:r>
              <a:rPr dirty="0" sz="1400" spc="-5">
                <a:latin typeface="Times New Roman"/>
                <a:cs typeface="Times New Roman"/>
              </a:rPr>
              <a:t>the bold poin  showed in Figure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557395" y="5163819"/>
            <a:ext cx="233679" cy="0"/>
          </a:xfrm>
          <a:custGeom>
            <a:avLst/>
            <a:gdLst/>
            <a:ahLst/>
            <a:cxnLst/>
            <a:rect l="l" t="t" r="r" b="b"/>
            <a:pathLst>
              <a:path w="233679" h="0">
                <a:moveTo>
                  <a:pt x="23367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763202" y="4513262"/>
            <a:ext cx="81280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5203697" y="4224654"/>
            <a:ext cx="4413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r>
              <a:rPr dirty="0" sz="1400" spc="-5" b="1">
                <a:latin typeface="Calibri"/>
                <a:cs typeface="Calibri"/>
              </a:rPr>
              <a:t>=2R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064758" y="5132958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234054" y="5376798"/>
            <a:ext cx="215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083179" y="4242942"/>
            <a:ext cx="203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+5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208147" y="4643754"/>
            <a:ext cx="215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978021" y="5372226"/>
            <a:ext cx="215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662296" y="5253354"/>
            <a:ext cx="215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325495" y="5043042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185284" y="5024754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956175" y="45713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006850" y="49542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083050" y="49542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178300" y="495426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225925" y="495426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321175" y="49542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397375" y="49542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854450" y="50793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483100" y="50793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584825" y="45713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452109" y="5238749"/>
            <a:ext cx="508634" cy="635"/>
          </a:xfrm>
          <a:custGeom>
            <a:avLst/>
            <a:gdLst/>
            <a:ahLst/>
            <a:cxnLst/>
            <a:rect l="l" t="t" r="r" b="b"/>
            <a:pathLst>
              <a:path w="508635" h="635">
                <a:moveTo>
                  <a:pt x="50863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936932" y="5196522"/>
            <a:ext cx="81279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737225" y="4562474"/>
            <a:ext cx="9525" cy="691515"/>
          </a:xfrm>
          <a:custGeom>
            <a:avLst/>
            <a:gdLst/>
            <a:ahLst/>
            <a:cxnLst/>
            <a:rect l="l" t="t" r="r" b="b"/>
            <a:pathLst>
              <a:path w="9525" h="691514">
                <a:moveTo>
                  <a:pt x="0" y="0"/>
                </a:moveTo>
                <a:lnTo>
                  <a:pt x="9525" y="6915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965700" y="4571364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308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625340" y="5083809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4298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108575" y="44462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184775" y="44462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280025" y="444626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327650" y="444626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422900" y="44462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499100" y="44462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44440" y="489457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0" y="0"/>
                </a:moveTo>
                <a:lnTo>
                  <a:pt x="0" y="687704"/>
                </a:lnTo>
                <a:lnTo>
                  <a:pt x="430530" y="34391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5044440" y="489457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430530" y="343915"/>
                </a:moveTo>
                <a:lnTo>
                  <a:pt x="0" y="0"/>
                </a:lnTo>
                <a:lnTo>
                  <a:pt x="0" y="687704"/>
                </a:lnTo>
                <a:lnTo>
                  <a:pt x="430530" y="34391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855084" y="523747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855084" y="529970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855084" y="537781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855084" y="541654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855084" y="549401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855084" y="555624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855084" y="511301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855084" y="562673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083560" y="456247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083560" y="462470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083560" y="470280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69" h="38735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083560" y="474154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69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083560" y="481901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69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083560" y="488124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69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083560" y="443801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083560" y="495172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545965" y="520826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545965" y="527049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70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545965" y="534860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70" y="387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4545965" y="538733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70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4545965" y="546480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70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4545965" y="552703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70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545965" y="508380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545965" y="559752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226435" y="496379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302634" y="496379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397884" y="496379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445509" y="496379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540759" y="496379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616959" y="496379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074035" y="508825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702684" y="508825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88639" y="5243829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088639" y="5320029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088639" y="5415279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088639" y="5462904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088639" y="5558154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088639" y="5634354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088639" y="509142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3088639" y="572007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916554" y="608456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983229" y="614171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030220" y="620648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3088004" y="575119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3683000" y="601979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3749675" y="607694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3796665" y="61417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3854450" y="568642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674870" y="573912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741545" y="579627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788534" y="58610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846320" y="540575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374515" y="601725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441190" y="607440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488179" y="613917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4545965" y="568388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104765" y="534860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057140" y="540892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069840" y="50958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836159" y="5416549"/>
            <a:ext cx="235585" cy="635"/>
          </a:xfrm>
          <a:custGeom>
            <a:avLst/>
            <a:gdLst/>
            <a:ahLst/>
            <a:cxnLst/>
            <a:rect l="l" t="t" r="r" b="b"/>
            <a:pathLst>
              <a:path w="235585" h="635">
                <a:moveTo>
                  <a:pt x="0" y="0"/>
                </a:moveTo>
                <a:lnTo>
                  <a:pt x="23558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3036887" y="4367212"/>
            <a:ext cx="81280" cy="81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813492" y="5052377"/>
            <a:ext cx="81280" cy="812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3904615" y="4869814"/>
            <a:ext cx="169545" cy="76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3919854" y="5166359"/>
            <a:ext cx="169545" cy="76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083050" y="4907914"/>
            <a:ext cx="635" cy="293370"/>
          </a:xfrm>
          <a:custGeom>
            <a:avLst/>
            <a:gdLst/>
            <a:ahLst/>
            <a:cxnLst/>
            <a:rect l="l" t="t" r="r" b="b"/>
            <a:pathLst>
              <a:path w="635" h="293370">
                <a:moveTo>
                  <a:pt x="0" y="0"/>
                </a:moveTo>
                <a:lnTo>
                  <a:pt x="635" y="293370"/>
                </a:lnTo>
              </a:path>
            </a:pathLst>
          </a:custGeom>
          <a:ln w="952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5498465" y="8082915"/>
            <a:ext cx="174625" cy="635"/>
          </a:xfrm>
          <a:custGeom>
            <a:avLst/>
            <a:gdLst/>
            <a:ahLst/>
            <a:cxnLst/>
            <a:rect l="l" t="t" r="r" b="b"/>
            <a:pathLst>
              <a:path w="174625" h="634">
                <a:moveTo>
                  <a:pt x="-12700" y="317"/>
                </a:moveTo>
                <a:lnTo>
                  <a:pt x="18732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5476240" y="805243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5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476240" y="8052434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4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3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5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3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 txBox="1"/>
          <p:nvPr/>
        </p:nvSpPr>
        <p:spPr>
          <a:xfrm>
            <a:off x="4892421" y="8372093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866513" y="7638668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636514" y="8367521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983860" y="8039480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5595620" y="787654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547995" y="793686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513070" y="8232775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5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513070" y="829500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513070" y="837310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4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513070" y="841184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69" y="0"/>
                </a:moveTo>
                <a:lnTo>
                  <a:pt x="0" y="857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513070" y="8489315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5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513070" y="855154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5513070" y="8108315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59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513070" y="862202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59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4741545" y="755776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5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4741545" y="7620000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4741545" y="769810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4">
                <a:moveTo>
                  <a:pt x="0" y="0"/>
                </a:moveTo>
                <a:lnTo>
                  <a:pt x="128269" y="387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4741545" y="7736840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4741545" y="781430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5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4741545" y="7876540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128269" y="0"/>
                </a:moveTo>
                <a:lnTo>
                  <a:pt x="0" y="781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741545" y="743330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59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741545" y="7947025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59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884420" y="795781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4"/>
                </a:moveTo>
                <a:lnTo>
                  <a:pt x="76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960620" y="795781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5055870" y="795781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4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5103495" y="795781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5198745" y="795781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4"/>
                </a:moveTo>
                <a:lnTo>
                  <a:pt x="76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5274945" y="795781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4732020" y="808291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5360670" y="808291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4746625" y="8239125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4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746625" y="8315325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746625" y="8410575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4746625" y="8458200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4746625" y="8553450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4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4746625" y="8629650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4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4746625" y="8086725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746625" y="8715375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4574540" y="907986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4641215" y="913701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4688204" y="92017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4745990" y="8746490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5340984" y="901509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5407659" y="907224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5454650" y="913701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5512434" y="868171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4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6108065" y="842454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6174740" y="848169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6221729" y="854646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6279515" y="809116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4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6042977" y="8031797"/>
            <a:ext cx="263842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5620067" y="8038147"/>
            <a:ext cx="81280" cy="812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6066790" y="79603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4422140" y="7280275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4364990" y="734695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2159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4300220" y="739394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1079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4431665" y="7451725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497837"/>
            <a:ext cx="19551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R</a:t>
            </a:r>
            <a:r>
              <a:rPr dirty="0" baseline="-12345" sz="1350" spc="-7">
                <a:latin typeface="Times New Roman"/>
                <a:cs typeface="Times New Roman"/>
              </a:rPr>
              <a:t>eq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[((R+2R) ║2R)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+2R]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386" y="189102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86510" y="189001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749297"/>
            <a:ext cx="6565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33730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Ω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8516" y="2144014"/>
            <a:ext cx="952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1948942"/>
            <a:ext cx="5651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Times New Roman"/>
                <a:cs typeface="Times New Roman"/>
              </a:rPr>
              <a:t>I</a:t>
            </a:r>
            <a:r>
              <a:rPr dirty="0" baseline="-33730" sz="2100" spc="232">
                <a:latin typeface="Times New Roman"/>
                <a:cs typeface="Times New Roman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baseline="-33730" sz="2100" spc="157">
                <a:latin typeface="Times New Roman"/>
                <a:cs typeface="Times New Roman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7546" y="2195829"/>
            <a:ext cx="2552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r>
              <a:rPr dirty="0" sz="1000" spc="4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60246" y="2194813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73810" y="2499105"/>
            <a:ext cx="2552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r>
              <a:rPr dirty="0" sz="1000" spc="4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86510" y="2498089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2252218"/>
            <a:ext cx="5778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3730" sz="2100">
                <a:latin typeface="Times New Roman"/>
                <a:cs typeface="Times New Roman"/>
              </a:rPr>
              <a:t>=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baseline="-33730" sz="2100">
                <a:latin typeface="Times New Roman"/>
                <a:cs typeface="Times New Roman"/>
              </a:rPr>
              <a:t>A</a:t>
            </a:r>
            <a:endParaRPr baseline="-33730" sz="2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7096" y="2752090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516633" y="279679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2662173"/>
            <a:ext cx="9156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V =</a:t>
            </a:r>
            <a:r>
              <a:rPr dirty="0" baseline="33730" sz="2100" spc="4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R*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03933" y="2803905"/>
            <a:ext cx="5797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 </a:t>
            </a:r>
            <a:r>
              <a:rPr dirty="0" sz="1000" spc="4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41245" y="2802889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278120" y="28676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278120" y="187642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230495" y="19367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111115" y="205231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4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5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4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11115" y="2052319"/>
            <a:ext cx="71755" cy="71755"/>
          </a:xfrm>
          <a:custGeom>
            <a:avLst/>
            <a:gdLst/>
            <a:ahLst/>
            <a:cxnLst/>
            <a:rect l="l" t="t" r="r" b="b"/>
            <a:pathLst>
              <a:path w="71754" h="71755">
                <a:moveTo>
                  <a:pt x="35813" y="0"/>
                </a:moveTo>
                <a:lnTo>
                  <a:pt x="21859" y="2809"/>
                </a:lnTo>
                <a:lnTo>
                  <a:pt x="10477" y="10477"/>
                </a:lnTo>
                <a:lnTo>
                  <a:pt x="2809" y="21859"/>
                </a:lnTo>
                <a:lnTo>
                  <a:pt x="0" y="35814"/>
                </a:lnTo>
                <a:lnTo>
                  <a:pt x="2809" y="49841"/>
                </a:lnTo>
                <a:lnTo>
                  <a:pt x="10477" y="61261"/>
                </a:lnTo>
                <a:lnTo>
                  <a:pt x="21859" y="68943"/>
                </a:lnTo>
                <a:lnTo>
                  <a:pt x="35813" y="71755"/>
                </a:lnTo>
                <a:lnTo>
                  <a:pt x="49841" y="68943"/>
                </a:lnTo>
                <a:lnTo>
                  <a:pt x="61261" y="61261"/>
                </a:lnTo>
                <a:lnTo>
                  <a:pt x="68943" y="49841"/>
                </a:lnTo>
                <a:lnTo>
                  <a:pt x="71755" y="35814"/>
                </a:lnTo>
                <a:lnTo>
                  <a:pt x="68943" y="21859"/>
                </a:lnTo>
                <a:lnTo>
                  <a:pt x="61261" y="10477"/>
                </a:lnTo>
                <a:lnTo>
                  <a:pt x="49841" y="2809"/>
                </a:lnTo>
                <a:lnTo>
                  <a:pt x="3581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502277" y="1638045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70753" y="2366518"/>
            <a:ext cx="215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28184" y="1920594"/>
            <a:ext cx="215900" cy="690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9535">
              <a:lnSpc>
                <a:spcPct val="1557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  </a:t>
            </a: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147945" y="223265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147945" y="229488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147945" y="2372994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147945" y="2411729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47945" y="2489199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147945" y="2551429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147945" y="210819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47945" y="262191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76420" y="155765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5">
                <a:moveTo>
                  <a:pt x="0" y="0"/>
                </a:moveTo>
                <a:lnTo>
                  <a:pt x="128269" y="62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376420" y="161988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76420" y="169798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0" y="0"/>
                </a:moveTo>
                <a:lnTo>
                  <a:pt x="128269" y="387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76420" y="173672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128269" y="0"/>
                </a:moveTo>
                <a:lnTo>
                  <a:pt x="0" y="857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76420" y="181419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0" y="0"/>
                </a:moveTo>
                <a:lnTo>
                  <a:pt x="128269" y="6286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376420" y="187642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5">
                <a:moveTo>
                  <a:pt x="128269" y="0"/>
                </a:moveTo>
                <a:lnTo>
                  <a:pt x="0" y="781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75784" y="143319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59">
                <a:moveTo>
                  <a:pt x="0" y="12446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76420" y="194690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44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19295" y="19577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95495" y="19577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690745" y="195770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738370" y="195770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833620" y="195770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09820" y="195770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366895" y="208279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995545" y="208279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381500" y="2239009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381500" y="2315209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81500" y="2410459"/>
            <a:ext cx="123825" cy="47625"/>
          </a:xfrm>
          <a:custGeom>
            <a:avLst/>
            <a:gdLst/>
            <a:ahLst/>
            <a:cxnLst/>
            <a:rect l="l" t="t" r="r" b="b"/>
            <a:pathLst>
              <a:path w="123825" h="47625">
                <a:moveTo>
                  <a:pt x="0" y="0"/>
                </a:moveTo>
                <a:lnTo>
                  <a:pt x="123825" y="476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81500" y="2458084"/>
            <a:ext cx="123825" cy="104775"/>
          </a:xfrm>
          <a:custGeom>
            <a:avLst/>
            <a:gdLst/>
            <a:ahLst/>
            <a:cxnLst/>
            <a:rect l="l" t="t" r="r" b="b"/>
            <a:pathLst>
              <a:path w="123825" h="104775">
                <a:moveTo>
                  <a:pt x="123825" y="0"/>
                </a:moveTo>
                <a:lnTo>
                  <a:pt x="0" y="1047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381500" y="2553334"/>
            <a:ext cx="123825" cy="76835"/>
          </a:xfrm>
          <a:custGeom>
            <a:avLst/>
            <a:gdLst/>
            <a:ahLst/>
            <a:cxnLst/>
            <a:rect l="l" t="t" r="r" b="b"/>
            <a:pathLst>
              <a:path w="123825" h="76835">
                <a:moveTo>
                  <a:pt x="0" y="0"/>
                </a:moveTo>
                <a:lnTo>
                  <a:pt x="123825" y="768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381500" y="2629534"/>
            <a:ext cx="123825" cy="95250"/>
          </a:xfrm>
          <a:custGeom>
            <a:avLst/>
            <a:gdLst/>
            <a:ahLst/>
            <a:cxnLst/>
            <a:rect l="l" t="t" r="r" b="b"/>
            <a:pathLst>
              <a:path w="123825" h="95250">
                <a:moveTo>
                  <a:pt x="123825" y="0"/>
                </a:moveTo>
                <a:lnTo>
                  <a:pt x="0" y="952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381500" y="208660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381500" y="2715259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209415" y="307974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276090" y="313689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323079" y="320166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380865" y="274637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975859" y="301497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042534" y="307212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089525" y="313689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147309" y="268160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190365" y="1066164"/>
            <a:ext cx="371475" cy="295275"/>
          </a:xfrm>
          <a:custGeom>
            <a:avLst/>
            <a:gdLst/>
            <a:ahLst/>
            <a:cxnLst/>
            <a:rect l="l" t="t" r="r" b="b"/>
            <a:pathLst>
              <a:path w="371475" h="295275">
                <a:moveTo>
                  <a:pt x="0" y="295275"/>
                </a:moveTo>
                <a:lnTo>
                  <a:pt x="371475" y="295275"/>
                </a:lnTo>
                <a:lnTo>
                  <a:pt x="371475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275201" y="1097025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+5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331017" y="1356677"/>
            <a:ext cx="81280" cy="81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168140" y="29660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168140" y="197484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120515" y="20351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894201" y="2393949"/>
            <a:ext cx="1885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V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666994" y="2360421"/>
            <a:ext cx="131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772150" y="2450338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TH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152265" y="2171699"/>
            <a:ext cx="76200" cy="695960"/>
          </a:xfrm>
          <a:custGeom>
            <a:avLst/>
            <a:gdLst/>
            <a:ahLst/>
            <a:cxnLst/>
            <a:rect l="l" t="t" r="r" b="b"/>
            <a:pathLst>
              <a:path w="76200" h="695960">
                <a:moveTo>
                  <a:pt x="31750" y="619759"/>
                </a:moveTo>
                <a:lnTo>
                  <a:pt x="0" y="619759"/>
                </a:lnTo>
                <a:lnTo>
                  <a:pt x="38100" y="695959"/>
                </a:lnTo>
                <a:lnTo>
                  <a:pt x="66675" y="638809"/>
                </a:lnTo>
                <a:lnTo>
                  <a:pt x="34544" y="638809"/>
                </a:lnTo>
                <a:lnTo>
                  <a:pt x="31750" y="636015"/>
                </a:lnTo>
                <a:lnTo>
                  <a:pt x="31750" y="619759"/>
                </a:lnTo>
                <a:close/>
              </a:path>
              <a:path w="76200" h="695960">
                <a:moveTo>
                  <a:pt x="41656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636015"/>
                </a:lnTo>
                <a:lnTo>
                  <a:pt x="34544" y="638809"/>
                </a:lnTo>
                <a:lnTo>
                  <a:pt x="41656" y="638809"/>
                </a:lnTo>
                <a:lnTo>
                  <a:pt x="44450" y="636015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695960">
                <a:moveTo>
                  <a:pt x="76200" y="619759"/>
                </a:moveTo>
                <a:lnTo>
                  <a:pt x="44450" y="619759"/>
                </a:lnTo>
                <a:lnTo>
                  <a:pt x="44450" y="636015"/>
                </a:lnTo>
                <a:lnTo>
                  <a:pt x="41656" y="638809"/>
                </a:lnTo>
                <a:lnTo>
                  <a:pt x="66675" y="638809"/>
                </a:lnTo>
                <a:lnTo>
                  <a:pt x="76200" y="619759"/>
                </a:lnTo>
                <a:close/>
              </a:path>
              <a:path w="76200" h="69596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695960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543550" y="2136139"/>
            <a:ext cx="76200" cy="695960"/>
          </a:xfrm>
          <a:custGeom>
            <a:avLst/>
            <a:gdLst/>
            <a:ahLst/>
            <a:cxnLst/>
            <a:rect l="l" t="t" r="r" b="b"/>
            <a:pathLst>
              <a:path w="76200" h="695960">
                <a:moveTo>
                  <a:pt x="31750" y="619760"/>
                </a:moveTo>
                <a:lnTo>
                  <a:pt x="0" y="619760"/>
                </a:lnTo>
                <a:lnTo>
                  <a:pt x="38100" y="695960"/>
                </a:lnTo>
                <a:lnTo>
                  <a:pt x="66675" y="638810"/>
                </a:lnTo>
                <a:lnTo>
                  <a:pt x="34544" y="638810"/>
                </a:lnTo>
                <a:lnTo>
                  <a:pt x="31750" y="636016"/>
                </a:lnTo>
                <a:lnTo>
                  <a:pt x="31750" y="619760"/>
                </a:lnTo>
                <a:close/>
              </a:path>
              <a:path w="76200" h="695960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636016"/>
                </a:lnTo>
                <a:lnTo>
                  <a:pt x="34544" y="638810"/>
                </a:lnTo>
                <a:lnTo>
                  <a:pt x="41655" y="638810"/>
                </a:lnTo>
                <a:lnTo>
                  <a:pt x="44450" y="63601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695960">
                <a:moveTo>
                  <a:pt x="76200" y="619760"/>
                </a:moveTo>
                <a:lnTo>
                  <a:pt x="44450" y="619760"/>
                </a:lnTo>
                <a:lnTo>
                  <a:pt x="44450" y="636016"/>
                </a:lnTo>
                <a:lnTo>
                  <a:pt x="41655" y="638810"/>
                </a:lnTo>
                <a:lnTo>
                  <a:pt x="66675" y="638810"/>
                </a:lnTo>
                <a:lnTo>
                  <a:pt x="76200" y="619760"/>
                </a:lnTo>
                <a:close/>
              </a:path>
              <a:path w="76200" h="69596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69596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250690" y="45707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879340" y="45707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2264791" y="4751958"/>
            <a:ext cx="254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b="1">
                <a:latin typeface="Calibri"/>
                <a:cs typeface="Calibri"/>
              </a:rPr>
              <a:t>R</a:t>
            </a:r>
            <a:r>
              <a:rPr dirty="0" sz="900" spc="-5" b="1">
                <a:latin typeface="Calibri"/>
                <a:cs typeface="Calibri"/>
              </a:rPr>
              <a:t>TH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87748" y="5064378"/>
            <a:ext cx="2203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0V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776729" y="4936362"/>
            <a:ext cx="203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+5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124326" y="5321934"/>
            <a:ext cx="215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90214" y="4727574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129080" y="2916682"/>
            <a:ext cx="3896995" cy="1529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1.875V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I=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(1.875/3R)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=(0.625/R)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10">
                <a:latin typeface="Times New Roman"/>
                <a:cs typeface="Times New Roman"/>
              </a:rPr>
              <a:t>V</a:t>
            </a:r>
            <a:r>
              <a:rPr dirty="0" baseline="-12345" sz="1350" spc="-15">
                <a:latin typeface="Times New Roman"/>
                <a:cs typeface="Times New Roman"/>
              </a:rPr>
              <a:t>TH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2R*(0.625/R)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1.25V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The equivalent circuit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illustrated in Figure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434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r>
              <a:rPr dirty="0" sz="1400" spc="-5" b="1">
                <a:latin typeface="Calibri"/>
                <a:cs typeface="Calibri"/>
              </a:rPr>
              <a:t>=2R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532882" y="5113146"/>
            <a:ext cx="857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V</a:t>
            </a:r>
            <a:r>
              <a:rPr dirty="0" baseline="-12345" sz="1350" spc="-7" b="1">
                <a:latin typeface="Calibri"/>
                <a:cs typeface="Calibri"/>
              </a:rPr>
              <a:t>out</a:t>
            </a:r>
            <a:r>
              <a:rPr dirty="0" sz="1400" spc="-5" b="1">
                <a:latin typeface="Calibri"/>
                <a:cs typeface="Calibri"/>
              </a:rPr>
              <a:t>=-1.25V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882900" y="49669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59100" y="49669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054350" y="496696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101975" y="4966969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197225" y="4966969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273425" y="4966969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730500" y="50914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359150" y="509142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746625" y="5238114"/>
            <a:ext cx="508634" cy="635"/>
          </a:xfrm>
          <a:custGeom>
            <a:avLst/>
            <a:gdLst/>
            <a:ahLst/>
            <a:cxnLst/>
            <a:rect l="l" t="t" r="r" b="b"/>
            <a:pathLst>
              <a:path w="508635" h="635">
                <a:moveTo>
                  <a:pt x="50863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231447" y="5195887"/>
            <a:ext cx="81279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031740" y="4561839"/>
            <a:ext cx="9525" cy="691515"/>
          </a:xfrm>
          <a:custGeom>
            <a:avLst/>
            <a:gdLst/>
            <a:ahLst/>
            <a:cxnLst/>
            <a:rect l="l" t="t" r="r" b="b"/>
            <a:pathLst>
              <a:path w="9525" h="691514">
                <a:moveTo>
                  <a:pt x="0" y="0"/>
                </a:moveTo>
                <a:lnTo>
                  <a:pt x="9525" y="6915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260215" y="457072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30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040504" y="5405754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5">
                <a:moveTo>
                  <a:pt x="323850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502025" y="5083174"/>
            <a:ext cx="847725" cy="635"/>
          </a:xfrm>
          <a:custGeom>
            <a:avLst/>
            <a:gdLst/>
            <a:ahLst/>
            <a:cxnLst/>
            <a:rect l="l" t="t" r="r" b="b"/>
            <a:pathLst>
              <a:path w="847725" h="635">
                <a:moveTo>
                  <a:pt x="847725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083117" y="5042852"/>
            <a:ext cx="81280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403090" y="44456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479290" y="44456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574540" y="444563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0" y="123825"/>
                </a:moveTo>
                <a:lnTo>
                  <a:pt x="476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622165" y="4445634"/>
            <a:ext cx="104775" cy="123825"/>
          </a:xfrm>
          <a:custGeom>
            <a:avLst/>
            <a:gdLst/>
            <a:ahLst/>
            <a:cxnLst/>
            <a:rect l="l" t="t" r="r" b="b"/>
            <a:pathLst>
              <a:path w="104775" h="123825">
                <a:moveTo>
                  <a:pt x="0" y="0"/>
                </a:moveTo>
                <a:lnTo>
                  <a:pt x="104775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717415" y="4445634"/>
            <a:ext cx="76835" cy="123825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0" y="123825"/>
                </a:moveTo>
                <a:lnTo>
                  <a:pt x="76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793615" y="4445634"/>
            <a:ext cx="95250" cy="123825"/>
          </a:xfrm>
          <a:custGeom>
            <a:avLst/>
            <a:gdLst/>
            <a:ahLst/>
            <a:cxnLst/>
            <a:rect l="l" t="t" r="r" b="b"/>
            <a:pathLst>
              <a:path w="95250" h="123825">
                <a:moveTo>
                  <a:pt x="0" y="0"/>
                </a:moveTo>
                <a:lnTo>
                  <a:pt x="95250" y="123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347845" y="488568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0" y="0"/>
                </a:moveTo>
                <a:lnTo>
                  <a:pt x="0" y="687705"/>
                </a:lnTo>
                <a:lnTo>
                  <a:pt x="430529" y="34391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347845" y="4885689"/>
            <a:ext cx="430530" cy="687705"/>
          </a:xfrm>
          <a:custGeom>
            <a:avLst/>
            <a:gdLst/>
            <a:ahLst/>
            <a:cxnLst/>
            <a:rect l="l" t="t" r="r" b="b"/>
            <a:pathLst>
              <a:path w="430529" h="687704">
                <a:moveTo>
                  <a:pt x="430529" y="343916"/>
                </a:moveTo>
                <a:lnTo>
                  <a:pt x="0" y="0"/>
                </a:lnTo>
                <a:lnTo>
                  <a:pt x="0" y="687705"/>
                </a:lnTo>
                <a:lnTo>
                  <a:pt x="430529" y="34391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255520" y="4964429"/>
            <a:ext cx="62865" cy="128270"/>
          </a:xfrm>
          <a:custGeom>
            <a:avLst/>
            <a:gdLst/>
            <a:ahLst/>
            <a:cxnLst/>
            <a:rect l="l" t="t" r="r" b="b"/>
            <a:pathLst>
              <a:path w="62864" h="128270">
                <a:moveTo>
                  <a:pt x="0" y="128269"/>
                </a:moveTo>
                <a:lnTo>
                  <a:pt x="6286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317750" y="4964429"/>
            <a:ext cx="78105" cy="128270"/>
          </a:xfrm>
          <a:custGeom>
            <a:avLst/>
            <a:gdLst/>
            <a:ahLst/>
            <a:cxnLst/>
            <a:rect l="l" t="t" r="r" b="b"/>
            <a:pathLst>
              <a:path w="78105" h="128270">
                <a:moveTo>
                  <a:pt x="0" y="0"/>
                </a:moveTo>
                <a:lnTo>
                  <a:pt x="78105" y="1282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95854" y="4964429"/>
            <a:ext cx="38735" cy="128270"/>
          </a:xfrm>
          <a:custGeom>
            <a:avLst/>
            <a:gdLst/>
            <a:ahLst/>
            <a:cxnLst/>
            <a:rect l="l" t="t" r="r" b="b"/>
            <a:pathLst>
              <a:path w="38735" h="128270">
                <a:moveTo>
                  <a:pt x="0" y="128269"/>
                </a:moveTo>
                <a:lnTo>
                  <a:pt x="387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434589" y="4964429"/>
            <a:ext cx="85725" cy="128270"/>
          </a:xfrm>
          <a:custGeom>
            <a:avLst/>
            <a:gdLst/>
            <a:ahLst/>
            <a:cxnLst/>
            <a:rect l="l" t="t" r="r" b="b"/>
            <a:pathLst>
              <a:path w="85725" h="128270">
                <a:moveTo>
                  <a:pt x="0" y="0"/>
                </a:moveTo>
                <a:lnTo>
                  <a:pt x="85725" y="1282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512060" y="4964429"/>
            <a:ext cx="62865" cy="128270"/>
          </a:xfrm>
          <a:custGeom>
            <a:avLst/>
            <a:gdLst/>
            <a:ahLst/>
            <a:cxnLst/>
            <a:rect l="l" t="t" r="r" b="b"/>
            <a:pathLst>
              <a:path w="62864" h="128270">
                <a:moveTo>
                  <a:pt x="0" y="128269"/>
                </a:moveTo>
                <a:lnTo>
                  <a:pt x="6286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574289" y="4964429"/>
            <a:ext cx="78105" cy="128270"/>
          </a:xfrm>
          <a:custGeom>
            <a:avLst/>
            <a:gdLst/>
            <a:ahLst/>
            <a:cxnLst/>
            <a:rect l="l" t="t" r="r" b="b"/>
            <a:pathLst>
              <a:path w="78105" h="128270">
                <a:moveTo>
                  <a:pt x="0" y="0"/>
                </a:moveTo>
                <a:lnTo>
                  <a:pt x="78105" y="12826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131060" y="509269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 h="0">
                <a:moveTo>
                  <a:pt x="12445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644775" y="509269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 h="0">
                <a:moveTo>
                  <a:pt x="124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879215" y="574801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945890" y="580516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992879" y="586993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050665" y="541464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390900" y="552259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128270" y="6286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390900" y="544512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0" y="78105"/>
                </a:moveTo>
                <a:lnTo>
                  <a:pt x="1282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390900" y="5406389"/>
            <a:ext cx="128270" cy="38735"/>
          </a:xfrm>
          <a:custGeom>
            <a:avLst/>
            <a:gdLst/>
            <a:ahLst/>
            <a:cxnLst/>
            <a:rect l="l" t="t" r="r" b="b"/>
            <a:pathLst>
              <a:path w="128270" h="38735">
                <a:moveTo>
                  <a:pt x="128270" y="387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390900" y="5320664"/>
            <a:ext cx="128270" cy="85725"/>
          </a:xfrm>
          <a:custGeom>
            <a:avLst/>
            <a:gdLst/>
            <a:ahLst/>
            <a:cxnLst/>
            <a:rect l="l" t="t" r="r" b="b"/>
            <a:pathLst>
              <a:path w="128270" h="85725">
                <a:moveTo>
                  <a:pt x="0" y="85725"/>
                </a:moveTo>
                <a:lnTo>
                  <a:pt x="1282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390265" y="5266054"/>
            <a:ext cx="128270" cy="62865"/>
          </a:xfrm>
          <a:custGeom>
            <a:avLst/>
            <a:gdLst/>
            <a:ahLst/>
            <a:cxnLst/>
            <a:rect l="l" t="t" r="r" b="b"/>
            <a:pathLst>
              <a:path w="128270" h="62864">
                <a:moveTo>
                  <a:pt x="128270" y="6286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390265" y="5188584"/>
            <a:ext cx="128270" cy="78105"/>
          </a:xfrm>
          <a:custGeom>
            <a:avLst/>
            <a:gdLst/>
            <a:ahLst/>
            <a:cxnLst/>
            <a:rect l="l" t="t" r="r" b="b"/>
            <a:pathLst>
              <a:path w="128270" h="78104">
                <a:moveTo>
                  <a:pt x="0" y="78104"/>
                </a:moveTo>
                <a:lnTo>
                  <a:pt x="1282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519170" y="5586094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44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518534" y="5072379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44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340100" y="600646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06775" y="606361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53765" y="612838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511550" y="567308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410075" y="534479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362450" y="54051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365625" y="50831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522220" y="809497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513329" y="8094344"/>
            <a:ext cx="647700" cy="635"/>
          </a:xfrm>
          <a:custGeom>
            <a:avLst/>
            <a:gdLst/>
            <a:ahLst/>
            <a:cxnLst/>
            <a:rect l="l" t="t" r="r" b="b"/>
            <a:pathLst>
              <a:path w="647700" h="634">
                <a:moveTo>
                  <a:pt x="0" y="634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152139" y="8086090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5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152775" y="8375650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476625" y="8077200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800475" y="8067675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477259" y="8077200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801109" y="8359140"/>
            <a:ext cx="1565910" cy="0"/>
          </a:xfrm>
          <a:custGeom>
            <a:avLst/>
            <a:gdLst/>
            <a:ahLst/>
            <a:cxnLst/>
            <a:rect l="l" t="t" r="r" b="b"/>
            <a:pathLst>
              <a:path w="1565910" h="0">
                <a:moveTo>
                  <a:pt x="0" y="0"/>
                </a:moveTo>
                <a:lnTo>
                  <a:pt x="15659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818764" y="853566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142614" y="854455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5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143250" y="8834119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467100" y="853566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439284" y="8536304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67734" y="8535669"/>
            <a:ext cx="972185" cy="635"/>
          </a:xfrm>
          <a:custGeom>
            <a:avLst/>
            <a:gdLst/>
            <a:ahLst/>
            <a:cxnLst/>
            <a:rect l="l" t="t" r="r" b="b"/>
            <a:pathLst>
              <a:path w="972185" h="634">
                <a:moveTo>
                  <a:pt x="0" y="0"/>
                </a:moveTo>
                <a:lnTo>
                  <a:pt x="972185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4439284" y="8825865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495550" y="8824594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819400" y="8544559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5086350" y="852550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5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5086984" y="8534400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5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115559" y="9371329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634"/>
                </a:moveTo>
                <a:lnTo>
                  <a:pt x="3238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112384" y="9063990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5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528570" y="9371965"/>
            <a:ext cx="647700" cy="635"/>
          </a:xfrm>
          <a:custGeom>
            <a:avLst/>
            <a:gdLst/>
            <a:ahLst/>
            <a:cxnLst/>
            <a:rect l="l" t="t" r="r" b="b"/>
            <a:pathLst>
              <a:path w="647700" h="634">
                <a:moveTo>
                  <a:pt x="0" y="635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167379" y="908176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157854" y="9072879"/>
            <a:ext cx="323850" cy="635"/>
          </a:xfrm>
          <a:custGeom>
            <a:avLst/>
            <a:gdLst/>
            <a:ahLst/>
            <a:cxnLst/>
            <a:rect l="l" t="t" r="r" b="b"/>
            <a:pathLst>
              <a:path w="323850" h="634">
                <a:moveTo>
                  <a:pt x="0" y="0"/>
                </a:moveTo>
                <a:lnTo>
                  <a:pt x="32384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491865" y="9072879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464050" y="9063354"/>
            <a:ext cx="635" cy="299085"/>
          </a:xfrm>
          <a:custGeom>
            <a:avLst/>
            <a:gdLst/>
            <a:ahLst/>
            <a:cxnLst/>
            <a:rect l="l" t="t" r="r" b="b"/>
            <a:pathLst>
              <a:path w="635" h="299084">
                <a:moveTo>
                  <a:pt x="0" y="29908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492500" y="9362440"/>
            <a:ext cx="972185" cy="0"/>
          </a:xfrm>
          <a:custGeom>
            <a:avLst/>
            <a:gdLst/>
            <a:ahLst/>
            <a:cxnLst/>
            <a:rect l="l" t="t" r="r" b="b"/>
            <a:pathLst>
              <a:path w="972185" h="0">
                <a:moveTo>
                  <a:pt x="0" y="0"/>
                </a:moveTo>
                <a:lnTo>
                  <a:pt x="9721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4464684" y="9063990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1129080" y="6254876"/>
            <a:ext cx="5306060" cy="35179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7980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21 </a:t>
            </a:r>
            <a:r>
              <a:rPr dirty="0" sz="1400" spc="-5">
                <a:latin typeface="Calibri"/>
                <a:cs typeface="Calibri"/>
              </a:rPr>
              <a:t>Equivalent circuit </a:t>
            </a:r>
            <a:r>
              <a:rPr dirty="0" sz="1400">
                <a:latin typeface="Calibri"/>
                <a:cs typeface="Calibri"/>
              </a:rPr>
              <a:t>for </a:t>
            </a:r>
            <a:r>
              <a:rPr dirty="0" sz="1400" spc="-5">
                <a:latin typeface="Calibri"/>
                <a:cs typeface="Calibri"/>
              </a:rPr>
              <a:t>001 </a:t>
            </a:r>
            <a:r>
              <a:rPr dirty="0" sz="1400">
                <a:latin typeface="Calibri"/>
                <a:cs typeface="Calibri"/>
              </a:rPr>
              <a:t>digital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input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50"/>
              </a:lnSpc>
              <a:spcBef>
                <a:spcPts val="1005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inputs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{</a:t>
            </a:r>
            <a:r>
              <a:rPr dirty="0" sz="1400" b="1" i="1">
                <a:latin typeface="Times New Roman"/>
                <a:cs typeface="Times New Roman"/>
              </a:rPr>
              <a:t>1000.</a:t>
            </a:r>
            <a:r>
              <a:rPr dirty="0" sz="1400" spc="2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0010,</a:t>
            </a:r>
            <a:r>
              <a:rPr dirty="0" sz="1400" spc="254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1001,</a:t>
            </a:r>
            <a:r>
              <a:rPr dirty="0" sz="1400" spc="2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0000,</a:t>
            </a:r>
            <a:r>
              <a:rPr dirty="0" sz="1400" spc="26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0001,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8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1111, 1110, 1100, </a:t>
            </a:r>
            <a:r>
              <a:rPr dirty="0" sz="1400" b="1" i="1">
                <a:latin typeface="Times New Roman"/>
                <a:cs typeface="Times New Roman"/>
              </a:rPr>
              <a:t>1101</a:t>
            </a:r>
            <a:r>
              <a:rPr dirty="0" sz="1400">
                <a:latin typeface="Times New Roman"/>
                <a:cs typeface="Times New Roman"/>
              </a:rPr>
              <a:t>}, </a:t>
            </a:r>
            <a:r>
              <a:rPr dirty="0" sz="1400" spc="-5">
                <a:latin typeface="Times New Roman"/>
                <a:cs typeface="Times New Roman"/>
              </a:rPr>
              <a:t>draw the output voltage for </a:t>
            </a:r>
            <a:r>
              <a:rPr dirty="0" sz="1400">
                <a:latin typeface="Times New Roman"/>
                <a:cs typeface="Times New Roman"/>
              </a:rPr>
              <a:t>binary- </a:t>
            </a:r>
            <a:r>
              <a:rPr dirty="0" sz="1400" spc="-5">
                <a:latin typeface="Times New Roman"/>
                <a:cs typeface="Times New Roman"/>
              </a:rPr>
              <a:t>weighted-  input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if </a:t>
            </a:r>
            <a:r>
              <a:rPr dirty="0" sz="1400" b="1" i="1">
                <a:latin typeface="Times New Roman"/>
                <a:cs typeface="Times New Roman"/>
              </a:rPr>
              <a:t>R = </a:t>
            </a:r>
            <a:r>
              <a:rPr dirty="0" sz="1400" spc="-5" b="1" i="1">
                <a:latin typeface="Times New Roman"/>
                <a:cs typeface="Times New Roman"/>
              </a:rPr>
              <a:t>10KΩ, R</a:t>
            </a:r>
            <a:r>
              <a:rPr dirty="0" baseline="-12345" sz="1350" spc="-7" b="1" i="1">
                <a:latin typeface="Times New Roman"/>
                <a:cs typeface="Times New Roman"/>
              </a:rPr>
              <a:t>f </a:t>
            </a:r>
            <a:r>
              <a:rPr dirty="0" sz="1400" b="1" i="1">
                <a:latin typeface="Times New Roman"/>
                <a:cs typeface="Times New Roman"/>
              </a:rPr>
              <a:t>=5</a:t>
            </a:r>
            <a:r>
              <a:rPr dirty="0" sz="1400" spc="-9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KΩ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design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three-bits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binary-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weighted-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DAC</a:t>
            </a:r>
            <a:r>
              <a:rPr dirty="0" sz="1400" spc="229" b="1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011)2, I2=0.25mA,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V</a:t>
            </a:r>
            <a:r>
              <a:rPr dirty="0" baseline="-12345" sz="1350" spc="-7" b="1" i="1">
                <a:latin typeface="Times New Roman"/>
                <a:cs typeface="Times New Roman"/>
              </a:rPr>
              <a:t>out</a:t>
            </a:r>
            <a:r>
              <a:rPr dirty="0" baseline="-12345" sz="1350" spc="165" b="1" i="1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=-3V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1610"/>
              </a:lnSpc>
              <a:spcBef>
                <a:spcPts val="80"/>
              </a:spcBef>
              <a:tabLst>
                <a:tab pos="563245" algn="l"/>
              </a:tabLst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5</a:t>
            </a:r>
            <a:r>
              <a:rPr dirty="0" sz="1400" spc="-5">
                <a:latin typeface="Times New Roman"/>
                <a:cs typeface="Times New Roman"/>
              </a:rPr>
              <a:t>:	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waveform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22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digits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 b="1" i="1">
                <a:latin typeface="Times New Roman"/>
                <a:cs typeface="Times New Roman"/>
              </a:rPr>
              <a:t>3-bits  </a:t>
            </a:r>
            <a:r>
              <a:rPr dirty="0" sz="1400" spc="-5" b="1" i="1">
                <a:latin typeface="Times New Roman"/>
                <a:cs typeface="Times New Roman"/>
              </a:rPr>
              <a:t>R/2R Ladder </a:t>
            </a:r>
            <a:r>
              <a:rPr dirty="0" sz="1400" b="1" i="1">
                <a:latin typeface="Times New Roman"/>
                <a:cs typeface="Times New Roman"/>
              </a:rPr>
              <a:t>DAC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draw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waveform.</a:t>
            </a:r>
            <a:endParaRPr sz="1400">
              <a:latin typeface="Times New Roman"/>
              <a:cs typeface="Times New Roman"/>
            </a:endParaRPr>
          </a:p>
          <a:p>
            <a:pPr marL="1125220" marR="4001135">
              <a:lnSpc>
                <a:spcPts val="3520"/>
              </a:lnSpc>
              <a:spcBef>
                <a:spcPts val="15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  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112522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  <a:p>
            <a:pPr marL="425450">
              <a:lnSpc>
                <a:spcPct val="100000"/>
              </a:lnSpc>
              <a:spcBef>
                <a:spcPts val="81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22 </a:t>
            </a:r>
            <a:r>
              <a:rPr dirty="0" sz="1400" spc="-5">
                <a:latin typeface="Calibri"/>
                <a:cs typeface="Calibri"/>
              </a:rPr>
              <a:t>Waveforms of input digits for three bits </a:t>
            </a:r>
            <a:r>
              <a:rPr dirty="0" sz="1400">
                <a:latin typeface="Calibri"/>
                <a:cs typeface="Calibri"/>
              </a:rPr>
              <a:t>R/2R </a:t>
            </a:r>
            <a:r>
              <a:rPr dirty="0" sz="1400" spc="-5">
                <a:latin typeface="Calibri"/>
                <a:cs typeface="Calibri"/>
              </a:rPr>
              <a:t>Ladder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08430" y="238378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70152" y="7814436"/>
          <a:ext cx="5480050" cy="1904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4670"/>
                <a:gridCol w="1685925"/>
                <a:gridCol w="1979929"/>
              </a:tblGrid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sequence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Ideal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voltage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Practical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voltage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5" b="1">
                          <a:latin typeface="Times New Roman"/>
                          <a:cs typeface="Times New Roman"/>
                        </a:rPr>
                        <a:t>0V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5" b="1">
                          <a:latin typeface="Times New Roman"/>
                          <a:cs typeface="Times New Roman"/>
                        </a:rPr>
                        <a:t>0V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692">
                <a:tc>
                  <a:txBody>
                    <a:bodyPr/>
                    <a:lstStyle/>
                    <a:p>
                      <a:pPr algn="ctr">
                        <a:lnSpc>
                          <a:spcPts val="156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6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-0.3125V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6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-0.3125V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-1.25V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5" b="1">
                          <a:latin typeface="Times New Roman"/>
                          <a:cs typeface="Times New Roman"/>
                        </a:rPr>
                        <a:t>0V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-1.5625V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-0.3125V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-2.5V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-2.5V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-2.8125V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-2.8125V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785"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-3.75V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-2.5V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111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-4.0625V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-2.8125V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796347" y="4994592"/>
            <a:ext cx="81279" cy="96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5270118"/>
            <a:ext cx="5303520" cy="2271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52525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imes New Roman"/>
              <a:cs typeface="Times New Roman"/>
            </a:endParaRPr>
          </a:p>
          <a:p>
            <a:pPr marL="103822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23 </a:t>
            </a:r>
            <a:r>
              <a:rPr dirty="0" sz="1400" spc="-5">
                <a:latin typeface="Calibri"/>
                <a:cs typeface="Calibri"/>
              </a:rPr>
              <a:t>three bits </a:t>
            </a:r>
            <a:r>
              <a:rPr dirty="0" sz="1400">
                <a:latin typeface="Calibri"/>
                <a:cs typeface="Calibri"/>
              </a:rPr>
              <a:t>binary- </a:t>
            </a:r>
            <a:r>
              <a:rPr dirty="0" sz="1400" spc="-5">
                <a:latin typeface="Calibri"/>
                <a:cs typeface="Calibri"/>
              </a:rPr>
              <a:t>weighted-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input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ts val="1610"/>
              </a:lnSpc>
              <a:spcBef>
                <a:spcPts val="715"/>
              </a:spcBef>
            </a:pPr>
            <a:r>
              <a:rPr dirty="0" sz="1400" spc="-5">
                <a:latin typeface="Times New Roman"/>
                <a:cs typeface="Times New Roman"/>
              </a:rPr>
              <a:t>When D</a:t>
            </a:r>
            <a:r>
              <a:rPr dirty="0" baseline="-12345" sz="1350" spc="-7">
                <a:latin typeface="Times New Roman"/>
                <a:cs typeface="Times New Roman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= 5V </a:t>
            </a:r>
            <a:r>
              <a:rPr dirty="0" sz="1400" spc="-5">
                <a:latin typeface="Times New Roman"/>
                <a:cs typeface="Times New Roman"/>
              </a:rPr>
              <a:t>then I</a:t>
            </a:r>
            <a:r>
              <a:rPr dirty="0" baseline="-12345" sz="1350" spc="-7">
                <a:latin typeface="Times New Roman"/>
                <a:cs typeface="Times New Roman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0.0625mA, D</a:t>
            </a:r>
            <a:r>
              <a:rPr dirty="0" baseline="-12345" sz="1350" spc="-7">
                <a:latin typeface="Times New Roman"/>
                <a:cs typeface="Times New Roman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=5 V then I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10">
                <a:latin typeface="Times New Roman"/>
                <a:cs typeface="Times New Roman"/>
              </a:rPr>
              <a:t>0.25mA, </a:t>
            </a:r>
            <a:r>
              <a:rPr dirty="0" sz="1400" spc="-5">
                <a:latin typeface="Times New Roman"/>
                <a:cs typeface="Times New Roman"/>
              </a:rPr>
              <a:t>and when  D2 </a:t>
            </a:r>
            <a:r>
              <a:rPr dirty="0" sz="1400">
                <a:latin typeface="Times New Roman"/>
                <a:cs typeface="Times New Roman"/>
              </a:rPr>
              <a:t>=5V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0.5mA.The output voltages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calculated </a:t>
            </a:r>
            <a:r>
              <a:rPr dirty="0" sz="1400">
                <a:latin typeface="Times New Roman"/>
                <a:cs typeface="Times New Roman"/>
              </a:rPr>
              <a:t>as:  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) 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-0.3125V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) 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-1.25V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out</a:t>
            </a:r>
            <a:r>
              <a:rPr dirty="0" sz="1400">
                <a:latin typeface="Times New Roman"/>
                <a:cs typeface="Times New Roman"/>
              </a:rPr>
              <a:t>(D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) = </a:t>
            </a:r>
            <a:r>
              <a:rPr dirty="0" sz="1400" spc="-5">
                <a:latin typeface="Times New Roman"/>
                <a:cs typeface="Times New Roman"/>
              </a:rPr>
              <a:t>-2.5V.The output voltages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ideal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practical </a:t>
            </a: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are  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table: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7170" y="4902834"/>
            <a:ext cx="196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1551" y="5017134"/>
            <a:ext cx="4591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10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49651" y="4233798"/>
            <a:ext cx="4591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80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 spc="-5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54123" y="4460874"/>
            <a:ext cx="1181735" cy="4470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55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  <a:p>
            <a:pPr marL="774700">
              <a:lnSpc>
                <a:spcPts val="1655"/>
              </a:lnSpc>
            </a:pPr>
            <a:r>
              <a:rPr dirty="0" sz="1400" spc="-5" b="1">
                <a:latin typeface="Calibri"/>
                <a:cs typeface="Calibri"/>
              </a:rPr>
              <a:t>20</a:t>
            </a:r>
            <a:r>
              <a:rPr dirty="0" sz="1400" spc="-5">
                <a:latin typeface="Calibri"/>
                <a:cs typeface="Calibri"/>
              </a:rPr>
              <a:t>k</a:t>
            </a:r>
            <a:r>
              <a:rPr dirty="0" sz="1400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29684" y="4632324"/>
            <a:ext cx="635" cy="749300"/>
          </a:xfrm>
          <a:custGeom>
            <a:avLst/>
            <a:gdLst/>
            <a:ahLst/>
            <a:cxnLst/>
            <a:rect l="l" t="t" r="r" b="b"/>
            <a:pathLst>
              <a:path w="635" h="749300">
                <a:moveTo>
                  <a:pt x="0" y="749300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88310" y="448690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5" h="150495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53079" y="448690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80" h="150495">
                <a:moveTo>
                  <a:pt x="0" y="0"/>
                </a:moveTo>
                <a:lnTo>
                  <a:pt x="81280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34360" y="4486909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5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75000" y="4486909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5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56915" y="448690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21684" y="448690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858135" y="463803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94709" y="463803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59685" y="463803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85135" y="489267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5" h="150495">
                <a:moveTo>
                  <a:pt x="0" y="150495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49904" y="489267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80" h="150495">
                <a:moveTo>
                  <a:pt x="0" y="0"/>
                </a:moveTo>
                <a:lnTo>
                  <a:pt x="81280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31185" y="4892674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5"/>
                </a:moveTo>
                <a:lnTo>
                  <a:pt x="406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71825" y="4892674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5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53740" y="4892674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5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8509" y="4892674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79" y="1504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54960" y="504380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91534" y="504380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62860" y="504380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15359" y="463803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09009" y="5038089"/>
            <a:ext cx="355600" cy="635"/>
          </a:xfrm>
          <a:custGeom>
            <a:avLst/>
            <a:gdLst/>
            <a:ahLst/>
            <a:cxnLst/>
            <a:rect l="l" t="t" r="r" b="b"/>
            <a:pathLst>
              <a:path w="355600" h="635">
                <a:moveTo>
                  <a:pt x="355600" y="0"/>
                </a:moveTo>
                <a:lnTo>
                  <a:pt x="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46667" y="4564062"/>
            <a:ext cx="81280" cy="96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556192" y="4986337"/>
            <a:ext cx="81280" cy="96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15614" y="523112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5" h="150495">
                <a:moveTo>
                  <a:pt x="0" y="150494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80385" y="523112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80" h="150495">
                <a:moveTo>
                  <a:pt x="0" y="0"/>
                </a:moveTo>
                <a:lnTo>
                  <a:pt x="81279" y="15049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61664" y="5231129"/>
            <a:ext cx="40640" cy="150495"/>
          </a:xfrm>
          <a:custGeom>
            <a:avLst/>
            <a:gdLst/>
            <a:ahLst/>
            <a:cxnLst/>
            <a:rect l="l" t="t" r="r" b="b"/>
            <a:pathLst>
              <a:path w="40639" h="150495">
                <a:moveTo>
                  <a:pt x="0" y="150494"/>
                </a:moveTo>
                <a:lnTo>
                  <a:pt x="40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02304" y="5231129"/>
            <a:ext cx="89535" cy="150495"/>
          </a:xfrm>
          <a:custGeom>
            <a:avLst/>
            <a:gdLst/>
            <a:ahLst/>
            <a:cxnLst/>
            <a:rect l="l" t="t" r="r" b="b"/>
            <a:pathLst>
              <a:path w="89535" h="150495">
                <a:moveTo>
                  <a:pt x="0" y="0"/>
                </a:moveTo>
                <a:lnTo>
                  <a:pt x="89534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84220" y="5231129"/>
            <a:ext cx="65405" cy="150495"/>
          </a:xfrm>
          <a:custGeom>
            <a:avLst/>
            <a:gdLst/>
            <a:ahLst/>
            <a:cxnLst/>
            <a:rect l="l" t="t" r="r" b="b"/>
            <a:pathLst>
              <a:path w="65404" h="150495">
                <a:moveTo>
                  <a:pt x="0" y="150494"/>
                </a:moveTo>
                <a:lnTo>
                  <a:pt x="65404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48990" y="5231129"/>
            <a:ext cx="81280" cy="150495"/>
          </a:xfrm>
          <a:custGeom>
            <a:avLst/>
            <a:gdLst/>
            <a:ahLst/>
            <a:cxnLst/>
            <a:rect l="l" t="t" r="r" b="b"/>
            <a:pathLst>
              <a:path w="81279" h="150495">
                <a:moveTo>
                  <a:pt x="0" y="0"/>
                </a:moveTo>
                <a:lnTo>
                  <a:pt x="81280" y="150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885439" y="538225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22015" y="5382259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589529" y="538225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507104" y="538225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56192" y="5324157"/>
            <a:ext cx="81280" cy="965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4947284" y="4267326"/>
            <a:ext cx="369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5</a:t>
            </a:r>
            <a:r>
              <a:rPr dirty="0" sz="1400" spc="-80" b="1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</a:t>
            </a:r>
            <a:r>
              <a:rPr dirty="0" sz="1400">
                <a:latin typeface="Arial"/>
                <a:cs typeface="Arial"/>
              </a:rPr>
              <a:t>Ω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9080" y="1293621"/>
            <a:ext cx="5306060" cy="282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6</a:t>
            </a:r>
            <a:r>
              <a:rPr dirty="0" sz="1400" spc="-5">
                <a:latin typeface="Times New Roman"/>
                <a:cs typeface="Times New Roman"/>
              </a:rPr>
              <a:t>: design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4-bits R/2R Ladder DAC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input digits (</a:t>
            </a:r>
            <a:r>
              <a:rPr dirty="0" sz="1400" spc="-5" b="1" i="1">
                <a:latin typeface="Times New Roman"/>
                <a:cs typeface="Times New Roman"/>
              </a:rPr>
              <a:t>010)</a:t>
            </a:r>
            <a:r>
              <a:rPr dirty="0" baseline="-12345" sz="1350" spc="-7" b="1" i="1">
                <a:latin typeface="Times New Roman"/>
                <a:cs typeface="Times New Roman"/>
              </a:rPr>
              <a:t>2</a:t>
            </a:r>
            <a:r>
              <a:rPr dirty="0" sz="1400" spc="-5" b="1" i="1">
                <a:latin typeface="Times New Roman"/>
                <a:cs typeface="Times New Roman"/>
              </a:rPr>
              <a:t>, </a:t>
            </a:r>
            <a:r>
              <a:rPr dirty="0" baseline="-12345" sz="1350" b="1" i="1">
                <a:latin typeface="Times New Roman"/>
                <a:cs typeface="Times New Roman"/>
              </a:rPr>
              <a:t>Vout</a:t>
            </a:r>
            <a:r>
              <a:rPr dirty="0" baseline="-12345" sz="1350" spc="33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=-6V,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b="1" i="1">
                <a:latin typeface="Times New Roman"/>
                <a:cs typeface="Times New Roman"/>
              </a:rPr>
              <a:t>I</a:t>
            </a:r>
            <a:r>
              <a:rPr dirty="0" baseline="-12345" sz="1350" b="1" i="1">
                <a:latin typeface="Times New Roman"/>
                <a:cs typeface="Times New Roman"/>
              </a:rPr>
              <a:t>TH </a:t>
            </a:r>
            <a:r>
              <a:rPr dirty="0" sz="1400" b="1" i="1">
                <a:latin typeface="Times New Roman"/>
                <a:cs typeface="Times New Roman"/>
              </a:rPr>
              <a:t>=</a:t>
            </a:r>
            <a:r>
              <a:rPr dirty="0" sz="1400" spc="-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1.5mA.</a:t>
            </a:r>
            <a:endParaRPr sz="1400">
              <a:latin typeface="Times New Roman"/>
              <a:cs typeface="Times New Roman"/>
            </a:endParaRPr>
          </a:p>
          <a:p>
            <a:pPr marL="697865" indent="-228600">
              <a:lnSpc>
                <a:spcPts val="1839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DAC errors:</a:t>
            </a:r>
            <a:endParaRPr sz="1600">
              <a:latin typeface="Times New Roman"/>
              <a:cs typeface="Times New Roman"/>
            </a:endParaRPr>
          </a:p>
          <a:p>
            <a:pPr algn="just" marL="12700" marR="12065" indent="220345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errors </a:t>
            </a:r>
            <a:r>
              <a:rPr dirty="0" sz="1400" spc="-5">
                <a:latin typeface="Times New Roman"/>
                <a:cs typeface="Times New Roman"/>
              </a:rPr>
              <a:t>occur when the digital signals convert into the </a:t>
            </a:r>
            <a:r>
              <a:rPr dirty="0" sz="1400" spc="-10">
                <a:latin typeface="Times New Roman"/>
                <a:cs typeface="Times New Roman"/>
              </a:rPr>
              <a:t>analog  </a:t>
            </a:r>
            <a:r>
              <a:rPr dirty="0" sz="1400" spc="-5">
                <a:latin typeface="Times New Roman"/>
                <a:cs typeface="Times New Roman"/>
              </a:rPr>
              <a:t>form.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errors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507365">
              <a:lnSpc>
                <a:spcPts val="1540"/>
              </a:lnSpc>
            </a:pPr>
            <a:r>
              <a:rPr dirty="0" sz="1400" spc="-5">
                <a:latin typeface="Times New Roman"/>
                <a:cs typeface="Times New Roman"/>
              </a:rPr>
              <a:t>No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monotonicity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particular </a:t>
            </a:r>
            <a:r>
              <a:rPr dirty="0" sz="1400">
                <a:latin typeface="Times New Roman"/>
                <a:cs typeface="Times New Roman"/>
              </a:rPr>
              <a:t>case, the </a:t>
            </a:r>
            <a:r>
              <a:rPr dirty="0" sz="1400" spc="-5">
                <a:latin typeface="Times New Roman"/>
                <a:cs typeface="Times New Roman"/>
              </a:rPr>
              <a:t>error occurs because the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1</a:t>
            </a:r>
            <a:r>
              <a:rPr dirty="0" sz="1400" spc="-5" b="1" i="1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in the binary code  is </a:t>
            </a:r>
            <a:r>
              <a:rPr dirty="0" sz="1400" spc="-5">
                <a:latin typeface="Times New Roman"/>
                <a:cs typeface="Times New Roman"/>
              </a:rPr>
              <a:t>interpreted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constant </a:t>
            </a:r>
            <a:r>
              <a:rPr dirty="0" sz="1400" b="1" i="1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illustrate this error, consider the  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example.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1610"/>
              </a:lnSpc>
              <a:spcBef>
                <a:spcPts val="1000"/>
              </a:spcBef>
              <a:tabLst>
                <a:tab pos="615315" algn="l"/>
                <a:tab pos="978535" algn="l"/>
                <a:tab pos="1739900" algn="l"/>
                <a:tab pos="2096135" algn="l"/>
                <a:tab pos="3449320" algn="l"/>
                <a:tab pos="3935095" algn="l"/>
                <a:tab pos="4281170" algn="l"/>
                <a:tab pos="4637405" algn="l"/>
              </a:tabLst>
            </a:pPr>
            <a:r>
              <a:rPr dirty="0" sz="1400" spc="-5">
                <a:latin typeface="Times New Roman"/>
                <a:cs typeface="Times New Roman"/>
              </a:rPr>
              <a:t>Ex14/ for the circuit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3-bits </a:t>
            </a:r>
            <a:r>
              <a:rPr dirty="0" sz="1400" spc="-5">
                <a:latin typeface="Times New Roman"/>
                <a:cs typeface="Times New Roman"/>
              </a:rPr>
              <a:t>binary- weighted- input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shown in  </a:t>
            </a:r>
            <a:r>
              <a:rPr dirty="0" sz="1400">
                <a:latin typeface="Times New Roman"/>
                <a:cs typeface="Times New Roman"/>
              </a:rPr>
              <a:t>Fi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ure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tr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no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ono</a:t>
            </a:r>
            <a:r>
              <a:rPr dirty="0" sz="1400" spc="-10">
                <a:latin typeface="Times New Roman"/>
                <a:cs typeface="Times New Roman"/>
              </a:rPr>
              <a:t>to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city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 spc="-1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q</a:t>
            </a:r>
            <a:r>
              <a:rPr dirty="0" sz="1400">
                <a:latin typeface="Times New Roman"/>
                <a:cs typeface="Times New Roman"/>
              </a:rPr>
              <a:t>ue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35"/>
              </a:lnSpc>
            </a:pPr>
            <a:r>
              <a:rPr dirty="0" sz="1400" spc="-5">
                <a:latin typeface="Times New Roman"/>
                <a:cs typeface="Times New Roman"/>
              </a:rPr>
              <a:t>{</a:t>
            </a:r>
            <a:r>
              <a:rPr dirty="0" sz="1400" spc="-5" b="1" i="1">
                <a:latin typeface="Times New Roman"/>
                <a:cs typeface="Times New Roman"/>
              </a:rPr>
              <a:t>0,1,2,3,4,5,6,7</a:t>
            </a:r>
            <a:r>
              <a:rPr dirty="0" sz="1400" spc="-5">
                <a:latin typeface="Times New Roman"/>
                <a:cs typeface="Times New Roman"/>
              </a:rPr>
              <a:t>}.</a:t>
            </a:r>
            <a:endParaRPr sz="1400">
              <a:latin typeface="Times New Roman"/>
              <a:cs typeface="Times New Roman"/>
            </a:endParaRPr>
          </a:p>
          <a:p>
            <a:pPr algn="r" marR="1233805">
              <a:lnSpc>
                <a:spcPts val="1550"/>
              </a:lnSpc>
            </a:pPr>
            <a:r>
              <a:rPr dirty="0" sz="1400" b="1">
                <a:latin typeface="Calibri"/>
                <a:cs typeface="Calibri"/>
              </a:rPr>
              <a:t>R</a:t>
            </a:r>
            <a:r>
              <a:rPr dirty="0" baseline="-12345" sz="1350" b="1">
                <a:latin typeface="Calibri"/>
                <a:cs typeface="Calibri"/>
              </a:rPr>
              <a:t>f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85865" y="4915026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829684" y="5039994"/>
            <a:ext cx="1128395" cy="10795"/>
          </a:xfrm>
          <a:custGeom>
            <a:avLst/>
            <a:gdLst/>
            <a:ahLst/>
            <a:cxnLst/>
            <a:rect l="l" t="t" r="r" b="b"/>
            <a:pathLst>
              <a:path w="1128395" h="10795">
                <a:moveTo>
                  <a:pt x="1128394" y="1079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39615" y="4261484"/>
            <a:ext cx="0" cy="789305"/>
          </a:xfrm>
          <a:custGeom>
            <a:avLst/>
            <a:gdLst/>
            <a:ahLst/>
            <a:cxnLst/>
            <a:rect l="l" t="t" r="r" b="b"/>
            <a:pathLst>
              <a:path w="0" h="789304">
                <a:moveTo>
                  <a:pt x="0" y="7893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496117" y="4994592"/>
            <a:ext cx="81280" cy="965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958079" y="4123054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60">
                <a:moveTo>
                  <a:pt x="0" y="149859"/>
                </a:moveTo>
                <a:lnTo>
                  <a:pt x="65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022850" y="4123054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60">
                <a:moveTo>
                  <a:pt x="0" y="0"/>
                </a:moveTo>
                <a:lnTo>
                  <a:pt x="81279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04129" y="4123054"/>
            <a:ext cx="40640" cy="149860"/>
          </a:xfrm>
          <a:custGeom>
            <a:avLst/>
            <a:gdLst/>
            <a:ahLst/>
            <a:cxnLst/>
            <a:rect l="l" t="t" r="r" b="b"/>
            <a:pathLst>
              <a:path w="40639" h="149860">
                <a:moveTo>
                  <a:pt x="0" y="149859"/>
                </a:moveTo>
                <a:lnTo>
                  <a:pt x="406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44770" y="4123054"/>
            <a:ext cx="89535" cy="149860"/>
          </a:xfrm>
          <a:custGeom>
            <a:avLst/>
            <a:gdLst/>
            <a:ahLst/>
            <a:cxnLst/>
            <a:rect l="l" t="t" r="r" b="b"/>
            <a:pathLst>
              <a:path w="89535" h="149860">
                <a:moveTo>
                  <a:pt x="0" y="0"/>
                </a:moveTo>
                <a:lnTo>
                  <a:pt x="89534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226684" y="4123054"/>
            <a:ext cx="65405" cy="149860"/>
          </a:xfrm>
          <a:custGeom>
            <a:avLst/>
            <a:gdLst/>
            <a:ahLst/>
            <a:cxnLst/>
            <a:rect l="l" t="t" r="r" b="b"/>
            <a:pathLst>
              <a:path w="65404" h="149860">
                <a:moveTo>
                  <a:pt x="0" y="149859"/>
                </a:moveTo>
                <a:lnTo>
                  <a:pt x="6540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291454" y="4123054"/>
            <a:ext cx="81280" cy="149860"/>
          </a:xfrm>
          <a:custGeom>
            <a:avLst/>
            <a:gdLst/>
            <a:ahLst/>
            <a:cxnLst/>
            <a:rect l="l" t="t" r="r" b="b"/>
            <a:pathLst>
              <a:path w="81279" h="149860">
                <a:moveTo>
                  <a:pt x="0" y="0"/>
                </a:moveTo>
                <a:lnTo>
                  <a:pt x="81280" y="14985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827904" y="427291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364479" y="4272914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 h="0">
                <a:moveTo>
                  <a:pt x="1301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529454" y="4274184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 h="0">
                <a:moveTo>
                  <a:pt x="333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929504" y="4819649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89">
                <a:moveTo>
                  <a:pt x="0" y="0"/>
                </a:moveTo>
                <a:lnTo>
                  <a:pt x="0" y="834389"/>
                </a:lnTo>
                <a:lnTo>
                  <a:pt x="430530" y="4171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929504" y="4819649"/>
            <a:ext cx="430530" cy="834390"/>
          </a:xfrm>
          <a:custGeom>
            <a:avLst/>
            <a:gdLst/>
            <a:ahLst/>
            <a:cxnLst/>
            <a:rect l="l" t="t" r="r" b="b"/>
            <a:pathLst>
              <a:path w="430529" h="834389">
                <a:moveTo>
                  <a:pt x="430530" y="417195"/>
                </a:moveTo>
                <a:lnTo>
                  <a:pt x="0" y="0"/>
                </a:lnTo>
                <a:lnTo>
                  <a:pt x="0" y="834389"/>
                </a:lnTo>
                <a:lnTo>
                  <a:pt x="430530" y="4171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998084" y="5368924"/>
            <a:ext cx="0" cy="130810"/>
          </a:xfrm>
          <a:custGeom>
            <a:avLst/>
            <a:gdLst/>
            <a:ahLst/>
            <a:cxnLst/>
            <a:rect l="l" t="t" r="r" b="b"/>
            <a:pathLst>
              <a:path w="0" h="130810">
                <a:moveTo>
                  <a:pt x="0" y="0"/>
                </a:moveTo>
                <a:lnTo>
                  <a:pt x="0" y="1308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950459" y="54419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962525" y="50495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330190" y="5247004"/>
            <a:ext cx="671195" cy="0"/>
          </a:xfrm>
          <a:custGeom>
            <a:avLst/>
            <a:gdLst/>
            <a:ahLst/>
            <a:cxnLst/>
            <a:rect l="l" t="t" r="r" b="b"/>
            <a:pathLst>
              <a:path w="671195" h="0">
                <a:moveTo>
                  <a:pt x="67119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503545" y="4261484"/>
            <a:ext cx="0" cy="1005205"/>
          </a:xfrm>
          <a:custGeom>
            <a:avLst/>
            <a:gdLst/>
            <a:ahLst/>
            <a:cxnLst/>
            <a:rect l="l" t="t" r="r" b="b"/>
            <a:pathLst>
              <a:path w="0" h="1005204">
                <a:moveTo>
                  <a:pt x="0" y="100520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44059" y="5430519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38988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82134" y="581215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448809" y="588136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495800" y="596010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53584" y="5407659"/>
            <a:ext cx="0" cy="393065"/>
          </a:xfrm>
          <a:custGeom>
            <a:avLst/>
            <a:gdLst/>
            <a:ahLst/>
            <a:cxnLst/>
            <a:rect l="l" t="t" r="r" b="b"/>
            <a:pathLst>
              <a:path w="0" h="393064">
                <a:moveTo>
                  <a:pt x="0" y="39306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924867" y="5197792"/>
            <a:ext cx="81280" cy="965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08430" y="13322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08430" y="235330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08430" y="337565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293621"/>
            <a:ext cx="5304155" cy="2898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7365">
              <a:lnSpc>
                <a:spcPts val="1645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Differential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Nonlinearity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220345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This error occurs when the step amplitude is less than should be for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certain input codes. This particular output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caused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2</a:t>
            </a:r>
            <a:r>
              <a:rPr dirty="0" sz="1400" spc="-5" b="1" i="1">
                <a:latin typeface="Times New Roman"/>
                <a:cs typeface="Times New Roman"/>
              </a:rPr>
              <a:t>bit  </a:t>
            </a:r>
            <a:r>
              <a:rPr dirty="0" sz="1400" spc="-5">
                <a:latin typeface="Times New Roman"/>
                <a:cs typeface="Times New Roman"/>
              </a:rPr>
              <a:t>having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insufficient weight.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steps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greater than  normal </a:t>
            </a: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particular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weight were greater than </a:t>
            </a:r>
            <a:r>
              <a:rPr dirty="0" sz="1400">
                <a:latin typeface="Times New Roman"/>
                <a:cs typeface="Times New Roman"/>
              </a:rPr>
              <a:t>it should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be.</a:t>
            </a:r>
            <a:endParaRPr sz="1400">
              <a:latin typeface="Times New Roman"/>
              <a:cs typeface="Times New Roman"/>
            </a:endParaRPr>
          </a:p>
          <a:p>
            <a:pPr marL="507365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High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Gain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ts val="161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case, </a:t>
            </a:r>
            <a:r>
              <a:rPr dirty="0" sz="1400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Times New Roman"/>
                <a:cs typeface="Times New Roman"/>
              </a:rPr>
              <a:t>gain appear when all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step amplitudes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less  than ideal, while in the </a:t>
            </a:r>
            <a:r>
              <a:rPr dirty="0" sz="1400">
                <a:latin typeface="Times New Roman"/>
                <a:cs typeface="Times New Roman"/>
              </a:rPr>
              <a:t>case of </a:t>
            </a:r>
            <a:r>
              <a:rPr dirty="0" sz="1400" spc="-5">
                <a:latin typeface="Times New Roman"/>
                <a:cs typeface="Times New Roman"/>
              </a:rPr>
              <a:t>high gain, </a:t>
            </a:r>
            <a:r>
              <a:rPr dirty="0" sz="1400">
                <a:latin typeface="Times New Roman"/>
                <a:cs typeface="Times New Roman"/>
              </a:rPr>
              <a:t>all of </a:t>
            </a:r>
            <a:r>
              <a:rPr dirty="0" sz="1400" spc="-5">
                <a:latin typeface="Times New Roman"/>
                <a:cs typeface="Times New Roman"/>
              </a:rPr>
              <a:t>the step amplitudes </a:t>
            </a:r>
            <a:r>
              <a:rPr dirty="0" sz="1400">
                <a:latin typeface="Times New Roman"/>
                <a:cs typeface="Times New Roman"/>
              </a:rPr>
              <a:t>are  greater </a:t>
            </a:r>
            <a:r>
              <a:rPr dirty="0" sz="1400" spc="-5">
                <a:latin typeface="Times New Roman"/>
                <a:cs typeface="Times New Roman"/>
              </a:rPr>
              <a:t>than ideal. </a:t>
            </a:r>
            <a:r>
              <a:rPr dirty="0" sz="1400">
                <a:latin typeface="Times New Roman"/>
                <a:cs typeface="Times New Roman"/>
              </a:rPr>
              <a:t>A faulty </a:t>
            </a:r>
            <a:r>
              <a:rPr dirty="0" sz="1400" spc="-5">
                <a:latin typeface="Times New Roman"/>
                <a:cs typeface="Times New Roman"/>
              </a:rPr>
              <a:t>feedback resistor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Op-amp </a:t>
            </a:r>
            <a:r>
              <a:rPr dirty="0" sz="1400" spc="-5">
                <a:latin typeface="Times New Roman"/>
                <a:cs typeface="Times New Roman"/>
              </a:rPr>
              <a:t>circuit </a:t>
            </a:r>
            <a:r>
              <a:rPr dirty="0" sz="1400" spc="-10">
                <a:latin typeface="Times New Roman"/>
                <a:cs typeface="Times New Roman"/>
              </a:rPr>
              <a:t>causes  </a:t>
            </a:r>
            <a:r>
              <a:rPr dirty="0" sz="140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error.</a:t>
            </a:r>
            <a:endParaRPr sz="1400">
              <a:latin typeface="Times New Roman"/>
              <a:cs typeface="Times New Roman"/>
            </a:endParaRPr>
          </a:p>
          <a:p>
            <a:pPr marL="507365">
              <a:lnSpc>
                <a:spcPts val="1525"/>
              </a:lnSpc>
            </a:pPr>
            <a:r>
              <a:rPr dirty="0" sz="1400">
                <a:latin typeface="Times New Roman"/>
                <a:cs typeface="Times New Roman"/>
              </a:rPr>
              <a:t>Offset </a:t>
            </a:r>
            <a:r>
              <a:rPr dirty="0" sz="1400" spc="-5">
                <a:latin typeface="Times New Roman"/>
                <a:cs typeface="Times New Roman"/>
              </a:rPr>
              <a:t>Error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 indent="220345">
              <a:lnSpc>
                <a:spcPct val="961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This error occurs when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zero digital input, the output  voltage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nonzero. This offset </a:t>
            </a:r>
            <a:r>
              <a:rPr dirty="0" sz="1400">
                <a:latin typeface="Times New Roman"/>
                <a:cs typeface="Times New Roman"/>
              </a:rPr>
              <a:t>error is 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for all </a:t>
            </a:r>
            <a:r>
              <a:rPr dirty="0" sz="1400" spc="-5">
                <a:latin typeface="Times New Roman"/>
                <a:cs typeface="Times New Roman"/>
              </a:rPr>
              <a:t>steps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 conversion.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/>
              <a:t>2</a:t>
            </a: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7333" y="2749650"/>
            <a:ext cx="3712845" cy="85471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95"/>
              </a:spcBef>
            </a:pPr>
            <a:r>
              <a:rPr dirty="0" sz="1400">
                <a:latin typeface="Calibri"/>
                <a:cs typeface="Calibri"/>
              </a:rPr>
              <a:t>f</a:t>
            </a:r>
            <a:endParaRPr sz="1400">
              <a:latin typeface="Calibri"/>
              <a:cs typeface="Calibri"/>
            </a:endParaRPr>
          </a:p>
          <a:p>
            <a:pPr marL="2169795">
              <a:lnSpc>
                <a:spcPct val="100000"/>
              </a:lnSpc>
              <a:spcBef>
                <a:spcPts val="395"/>
              </a:spcBef>
            </a:pPr>
            <a:r>
              <a:rPr dirty="0" baseline="7936" sz="2100" spc="-7">
                <a:latin typeface="Calibri"/>
                <a:cs typeface="Calibri"/>
              </a:rPr>
              <a:t>f</a:t>
            </a:r>
            <a:r>
              <a:rPr dirty="0" sz="900" spc="-5">
                <a:latin typeface="Calibri"/>
                <a:cs typeface="Calibri"/>
              </a:rPr>
              <a:t>sample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3 </a:t>
            </a:r>
            <a:r>
              <a:rPr dirty="0" sz="1400" spc="-5">
                <a:latin typeface="Calibri"/>
                <a:cs typeface="Calibri"/>
              </a:rPr>
              <a:t>Frequency spectrum </a:t>
            </a:r>
            <a:r>
              <a:rPr dirty="0" sz="1400">
                <a:latin typeface="Calibri"/>
                <a:cs typeface="Calibri"/>
              </a:rPr>
              <a:t>after filtering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operation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7916" y="1515211"/>
            <a:ext cx="145478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4175" marR="5080" indent="-372110">
              <a:lnSpc>
                <a:spcPct val="117900"/>
              </a:lnSpc>
              <a:spcBef>
                <a:spcPts val="95"/>
              </a:spcBef>
            </a:pPr>
            <a:r>
              <a:rPr dirty="0" sz="1400" spc="-5">
                <a:latin typeface="Calibri"/>
                <a:cs typeface="Calibri"/>
              </a:rPr>
              <a:t>Sampling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frequency  spectrum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6502" y="1544166"/>
            <a:ext cx="147701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85420">
              <a:lnSpc>
                <a:spcPct val="117900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Filtered analog  </a:t>
            </a:r>
            <a:r>
              <a:rPr dirty="0" sz="1400" spc="-5">
                <a:latin typeface="Calibri"/>
                <a:cs typeface="Calibri"/>
              </a:rPr>
              <a:t>frequency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spectrum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29965" y="2016124"/>
            <a:ext cx="1727835" cy="971550"/>
          </a:xfrm>
          <a:custGeom>
            <a:avLst/>
            <a:gdLst/>
            <a:ahLst/>
            <a:cxnLst/>
            <a:rect l="l" t="t" r="r" b="b"/>
            <a:pathLst>
              <a:path w="1727835" h="971550">
                <a:moveTo>
                  <a:pt x="0" y="952500"/>
                </a:moveTo>
                <a:lnTo>
                  <a:pt x="33744" y="901293"/>
                </a:lnTo>
                <a:lnTo>
                  <a:pt x="67481" y="850222"/>
                </a:lnTo>
                <a:lnTo>
                  <a:pt x="101204" y="799419"/>
                </a:lnTo>
                <a:lnTo>
                  <a:pt x="134904" y="749014"/>
                </a:lnTo>
                <a:lnTo>
                  <a:pt x="168575" y="699139"/>
                </a:lnTo>
                <a:lnTo>
                  <a:pt x="202209" y="649925"/>
                </a:lnTo>
                <a:lnTo>
                  <a:pt x="235799" y="601503"/>
                </a:lnTo>
                <a:lnTo>
                  <a:pt x="269337" y="554005"/>
                </a:lnTo>
                <a:lnTo>
                  <a:pt x="302817" y="507561"/>
                </a:lnTo>
                <a:lnTo>
                  <a:pt x="336230" y="462302"/>
                </a:lnTo>
                <a:lnTo>
                  <a:pt x="369570" y="418361"/>
                </a:lnTo>
                <a:lnTo>
                  <a:pt x="402829" y="375868"/>
                </a:lnTo>
                <a:lnTo>
                  <a:pt x="435999" y="334954"/>
                </a:lnTo>
                <a:lnTo>
                  <a:pt x="469074" y="295751"/>
                </a:lnTo>
                <a:lnTo>
                  <a:pt x="502046" y="258389"/>
                </a:lnTo>
                <a:lnTo>
                  <a:pt x="534907" y="223001"/>
                </a:lnTo>
                <a:lnTo>
                  <a:pt x="567651" y="189717"/>
                </a:lnTo>
                <a:lnTo>
                  <a:pt x="600269" y="158669"/>
                </a:lnTo>
                <a:lnTo>
                  <a:pt x="632756" y="129987"/>
                </a:lnTo>
                <a:lnTo>
                  <a:pt x="665102" y="103803"/>
                </a:lnTo>
                <a:lnTo>
                  <a:pt x="697301" y="80248"/>
                </a:lnTo>
                <a:lnTo>
                  <a:pt x="729346" y="59453"/>
                </a:lnTo>
                <a:lnTo>
                  <a:pt x="792942" y="26670"/>
                </a:lnTo>
                <a:lnTo>
                  <a:pt x="855831" y="6502"/>
                </a:lnTo>
                <a:lnTo>
                  <a:pt x="917956" y="0"/>
                </a:lnTo>
                <a:lnTo>
                  <a:pt x="950335" y="3584"/>
                </a:lnTo>
                <a:lnTo>
                  <a:pt x="1017113" y="28823"/>
                </a:lnTo>
                <a:lnTo>
                  <a:pt x="1051296" y="49594"/>
                </a:lnTo>
                <a:lnTo>
                  <a:pt x="1085867" y="75210"/>
                </a:lnTo>
                <a:lnTo>
                  <a:pt x="1120718" y="105232"/>
                </a:lnTo>
                <a:lnTo>
                  <a:pt x="1155743" y="139217"/>
                </a:lnTo>
                <a:lnTo>
                  <a:pt x="1190833" y="176723"/>
                </a:lnTo>
                <a:lnTo>
                  <a:pt x="1225883" y="217311"/>
                </a:lnTo>
                <a:lnTo>
                  <a:pt x="1260786" y="260537"/>
                </a:lnTo>
                <a:lnTo>
                  <a:pt x="1295433" y="305962"/>
                </a:lnTo>
                <a:lnTo>
                  <a:pt x="1329719" y="353143"/>
                </a:lnTo>
                <a:lnTo>
                  <a:pt x="1363536" y="401640"/>
                </a:lnTo>
                <a:lnTo>
                  <a:pt x="1396778" y="451010"/>
                </a:lnTo>
                <a:lnTo>
                  <a:pt x="1429336" y="500813"/>
                </a:lnTo>
                <a:lnTo>
                  <a:pt x="1461105" y="550608"/>
                </a:lnTo>
                <a:lnTo>
                  <a:pt x="1491977" y="599952"/>
                </a:lnTo>
                <a:lnTo>
                  <a:pt x="1521845" y="648405"/>
                </a:lnTo>
                <a:lnTo>
                  <a:pt x="1550603" y="695525"/>
                </a:lnTo>
                <a:lnTo>
                  <a:pt x="1578142" y="740872"/>
                </a:lnTo>
                <a:lnTo>
                  <a:pt x="1604357" y="784002"/>
                </a:lnTo>
                <a:lnTo>
                  <a:pt x="1629141" y="824476"/>
                </a:lnTo>
                <a:lnTo>
                  <a:pt x="1652385" y="861853"/>
                </a:lnTo>
                <a:lnTo>
                  <a:pt x="1673984" y="895689"/>
                </a:lnTo>
                <a:lnTo>
                  <a:pt x="1711815" y="950979"/>
                </a:lnTo>
                <a:lnTo>
                  <a:pt x="1727835" y="9715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00275" y="2067766"/>
            <a:ext cx="1339215" cy="901065"/>
          </a:xfrm>
          <a:custGeom>
            <a:avLst/>
            <a:gdLst/>
            <a:ahLst/>
            <a:cxnLst/>
            <a:rect l="l" t="t" r="r" b="b"/>
            <a:pathLst>
              <a:path w="1339214" h="901064">
                <a:moveTo>
                  <a:pt x="0" y="11096"/>
                </a:moveTo>
                <a:lnTo>
                  <a:pt x="47240" y="7673"/>
                </a:lnTo>
                <a:lnTo>
                  <a:pt x="94456" y="4560"/>
                </a:lnTo>
                <a:lnTo>
                  <a:pt x="141625" y="2048"/>
                </a:lnTo>
                <a:lnTo>
                  <a:pt x="188723" y="431"/>
                </a:lnTo>
                <a:lnTo>
                  <a:pt x="235726" y="0"/>
                </a:lnTo>
                <a:lnTo>
                  <a:pt x="282610" y="1047"/>
                </a:lnTo>
                <a:lnTo>
                  <a:pt x="329352" y="3866"/>
                </a:lnTo>
                <a:lnTo>
                  <a:pt x="375929" y="8749"/>
                </a:lnTo>
                <a:lnTo>
                  <a:pt x="422315" y="15988"/>
                </a:lnTo>
                <a:lnTo>
                  <a:pt x="468488" y="25875"/>
                </a:lnTo>
                <a:lnTo>
                  <a:pt x="514425" y="38702"/>
                </a:lnTo>
                <a:lnTo>
                  <a:pt x="560100" y="54763"/>
                </a:lnTo>
                <a:lnTo>
                  <a:pt x="605491" y="74350"/>
                </a:lnTo>
                <a:lnTo>
                  <a:pt x="650574" y="97754"/>
                </a:lnTo>
                <a:lnTo>
                  <a:pt x="695325" y="125269"/>
                </a:lnTo>
                <a:lnTo>
                  <a:pt x="729401" y="150034"/>
                </a:lnTo>
                <a:lnTo>
                  <a:pt x="764617" y="179509"/>
                </a:lnTo>
                <a:lnTo>
                  <a:pt x="800749" y="213154"/>
                </a:lnTo>
                <a:lnTo>
                  <a:pt x="837575" y="250431"/>
                </a:lnTo>
                <a:lnTo>
                  <a:pt x="874871" y="290799"/>
                </a:lnTo>
                <a:lnTo>
                  <a:pt x="912414" y="333721"/>
                </a:lnTo>
                <a:lnTo>
                  <a:pt x="949983" y="378657"/>
                </a:lnTo>
                <a:lnTo>
                  <a:pt x="987353" y="425068"/>
                </a:lnTo>
                <a:lnTo>
                  <a:pt x="1024303" y="472415"/>
                </a:lnTo>
                <a:lnTo>
                  <a:pt x="1060608" y="520159"/>
                </a:lnTo>
                <a:lnTo>
                  <a:pt x="1096047" y="567761"/>
                </a:lnTo>
                <a:lnTo>
                  <a:pt x="1130396" y="614683"/>
                </a:lnTo>
                <a:lnTo>
                  <a:pt x="1163433" y="660384"/>
                </a:lnTo>
                <a:lnTo>
                  <a:pt x="1194934" y="704327"/>
                </a:lnTo>
                <a:lnTo>
                  <a:pt x="1224676" y="745971"/>
                </a:lnTo>
                <a:lnTo>
                  <a:pt x="1252438" y="784779"/>
                </a:lnTo>
                <a:lnTo>
                  <a:pt x="1277995" y="820210"/>
                </a:lnTo>
                <a:lnTo>
                  <a:pt x="1301126" y="851726"/>
                </a:lnTo>
                <a:lnTo>
                  <a:pt x="1321607" y="878788"/>
                </a:lnTo>
                <a:lnTo>
                  <a:pt x="1339214" y="90085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62175" y="1333499"/>
            <a:ext cx="76200" cy="1635125"/>
          </a:xfrm>
          <a:custGeom>
            <a:avLst/>
            <a:gdLst/>
            <a:ahLst/>
            <a:cxnLst/>
            <a:rect l="l" t="t" r="r" b="b"/>
            <a:pathLst>
              <a:path w="76200" h="1635125">
                <a:moveTo>
                  <a:pt x="50800" y="63500"/>
                </a:moveTo>
                <a:lnTo>
                  <a:pt x="25400" y="63500"/>
                </a:lnTo>
                <a:lnTo>
                  <a:pt x="25400" y="1635125"/>
                </a:lnTo>
                <a:lnTo>
                  <a:pt x="50800" y="1635125"/>
                </a:lnTo>
                <a:lnTo>
                  <a:pt x="50800" y="63500"/>
                </a:lnTo>
                <a:close/>
              </a:path>
              <a:path w="76200" h="1635125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635125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00275" y="2931159"/>
            <a:ext cx="3384550" cy="76200"/>
          </a:xfrm>
          <a:custGeom>
            <a:avLst/>
            <a:gdLst/>
            <a:ahLst/>
            <a:cxnLst/>
            <a:rect l="l" t="t" r="r" b="b"/>
            <a:pathLst>
              <a:path w="3384550" h="76200">
                <a:moveTo>
                  <a:pt x="3308350" y="0"/>
                </a:moveTo>
                <a:lnTo>
                  <a:pt x="3308350" y="76200"/>
                </a:lnTo>
                <a:lnTo>
                  <a:pt x="3359150" y="50800"/>
                </a:lnTo>
                <a:lnTo>
                  <a:pt x="3321050" y="50800"/>
                </a:lnTo>
                <a:lnTo>
                  <a:pt x="3321050" y="25400"/>
                </a:lnTo>
                <a:lnTo>
                  <a:pt x="3359150" y="25400"/>
                </a:lnTo>
                <a:lnTo>
                  <a:pt x="3308350" y="0"/>
                </a:lnTo>
                <a:close/>
              </a:path>
              <a:path w="3384550" h="76200">
                <a:moveTo>
                  <a:pt x="3308350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3308350" y="50800"/>
                </a:lnTo>
                <a:lnTo>
                  <a:pt x="3308350" y="25400"/>
                </a:lnTo>
                <a:close/>
              </a:path>
              <a:path w="3384550" h="76200">
                <a:moveTo>
                  <a:pt x="3359150" y="25400"/>
                </a:moveTo>
                <a:lnTo>
                  <a:pt x="3321050" y="25400"/>
                </a:lnTo>
                <a:lnTo>
                  <a:pt x="3321050" y="50800"/>
                </a:lnTo>
                <a:lnTo>
                  <a:pt x="3359150" y="50800"/>
                </a:lnTo>
                <a:lnTo>
                  <a:pt x="3384550" y="38100"/>
                </a:lnTo>
                <a:lnTo>
                  <a:pt x="335915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438650" y="2844799"/>
            <a:ext cx="0" cy="122555"/>
          </a:xfrm>
          <a:custGeom>
            <a:avLst/>
            <a:gdLst/>
            <a:ahLst/>
            <a:cxnLst/>
            <a:rect l="l" t="t" r="r" b="b"/>
            <a:pathLst>
              <a:path w="0" h="122555">
                <a:moveTo>
                  <a:pt x="0" y="12255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08684" y="4876012"/>
            <a:ext cx="66738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650" marR="5080" indent="-108585">
              <a:lnSpc>
                <a:spcPct val="1171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Sampl</a:t>
            </a:r>
            <a:r>
              <a:rPr dirty="0" sz="1400" spc="-10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d  </a:t>
            </a:r>
            <a:r>
              <a:rPr dirty="0" sz="1400" spc="-5" b="1">
                <a:latin typeface="Calibri"/>
                <a:cs typeface="Calibri"/>
              </a:rPr>
              <a:t>signal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80075" y="4491354"/>
            <a:ext cx="880110" cy="72390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1430" rIns="0" bIns="0" rtlCol="0" vert="horz">
            <a:spAutoFit/>
          </a:bodyPr>
          <a:lstStyle/>
          <a:p>
            <a:pPr marL="162560" marR="149225" indent="104775">
              <a:lnSpc>
                <a:spcPct val="117900"/>
              </a:lnSpc>
              <a:spcBef>
                <a:spcPts val="90"/>
              </a:spcBef>
            </a:pPr>
            <a:r>
              <a:rPr dirty="0" sz="1400" b="1">
                <a:latin typeface="Calibri"/>
                <a:cs typeface="Calibri"/>
              </a:rPr>
              <a:t>Hold p</a:t>
            </a:r>
            <a:r>
              <a:rPr dirty="0" sz="1400" spc="5" b="1">
                <a:latin typeface="Calibri"/>
                <a:cs typeface="Calibri"/>
              </a:rPr>
              <a:t>r</a:t>
            </a:r>
            <a:r>
              <a:rPr dirty="0" sz="1400" b="1">
                <a:latin typeface="Calibri"/>
                <a:cs typeface="Calibri"/>
              </a:rPr>
              <a:t>o</a:t>
            </a:r>
            <a:r>
              <a:rPr dirty="0" sz="1400" spc="-10" b="1">
                <a:latin typeface="Calibri"/>
                <a:cs typeface="Calibri"/>
              </a:rPr>
              <a:t>c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spc="-10" b="1">
                <a:latin typeface="Calibri"/>
                <a:cs typeface="Calibri"/>
              </a:rPr>
              <a:t>s</a:t>
            </a:r>
            <a:r>
              <a:rPr dirty="0" sz="1400" b="1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93665" y="4718049"/>
            <a:ext cx="396240" cy="76200"/>
          </a:xfrm>
          <a:custGeom>
            <a:avLst/>
            <a:gdLst/>
            <a:ahLst/>
            <a:cxnLst/>
            <a:rect l="l" t="t" r="r" b="b"/>
            <a:pathLst>
              <a:path w="396239" h="76200">
                <a:moveTo>
                  <a:pt x="320039" y="0"/>
                </a:moveTo>
                <a:lnTo>
                  <a:pt x="320039" y="76200"/>
                </a:lnTo>
                <a:lnTo>
                  <a:pt x="370839" y="50800"/>
                </a:lnTo>
                <a:lnTo>
                  <a:pt x="332739" y="50800"/>
                </a:lnTo>
                <a:lnTo>
                  <a:pt x="332739" y="25400"/>
                </a:lnTo>
                <a:lnTo>
                  <a:pt x="370839" y="25400"/>
                </a:lnTo>
                <a:lnTo>
                  <a:pt x="320039" y="0"/>
                </a:lnTo>
                <a:close/>
              </a:path>
              <a:path w="396239" h="76200">
                <a:moveTo>
                  <a:pt x="32003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320039" y="50800"/>
                </a:lnTo>
                <a:lnTo>
                  <a:pt x="320039" y="25400"/>
                </a:lnTo>
                <a:close/>
              </a:path>
              <a:path w="396239" h="76200">
                <a:moveTo>
                  <a:pt x="370839" y="25400"/>
                </a:moveTo>
                <a:lnTo>
                  <a:pt x="332739" y="25400"/>
                </a:lnTo>
                <a:lnTo>
                  <a:pt x="332739" y="50800"/>
                </a:lnTo>
                <a:lnTo>
                  <a:pt x="370839" y="50800"/>
                </a:lnTo>
                <a:lnTo>
                  <a:pt x="396239" y="38100"/>
                </a:lnTo>
                <a:lnTo>
                  <a:pt x="37083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780404" y="6503034"/>
            <a:ext cx="909955" cy="76200"/>
          </a:xfrm>
          <a:custGeom>
            <a:avLst/>
            <a:gdLst/>
            <a:ahLst/>
            <a:cxnLst/>
            <a:rect l="l" t="t" r="r" b="b"/>
            <a:pathLst>
              <a:path w="90995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909954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909954" h="76200">
                <a:moveTo>
                  <a:pt x="909954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909954" y="50800"/>
                </a:lnTo>
                <a:lnTo>
                  <a:pt x="909954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50659" y="4837429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 h="0">
                <a:moveTo>
                  <a:pt x="1441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690359" y="4829809"/>
            <a:ext cx="0" cy="1720214"/>
          </a:xfrm>
          <a:custGeom>
            <a:avLst/>
            <a:gdLst/>
            <a:ahLst/>
            <a:cxnLst/>
            <a:rect l="l" t="t" r="r" b="b"/>
            <a:pathLst>
              <a:path w="0" h="1720215">
                <a:moveTo>
                  <a:pt x="0" y="0"/>
                </a:moveTo>
                <a:lnTo>
                  <a:pt x="0" y="17202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77135" y="6714490"/>
            <a:ext cx="0" cy="210820"/>
          </a:xfrm>
          <a:custGeom>
            <a:avLst/>
            <a:gdLst/>
            <a:ahLst/>
            <a:cxnLst/>
            <a:rect l="l" t="t" r="r" b="b"/>
            <a:pathLst>
              <a:path w="0" h="210820">
                <a:moveTo>
                  <a:pt x="0" y="21082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54275" y="6735444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29535" y="6437629"/>
            <a:ext cx="0" cy="289560"/>
          </a:xfrm>
          <a:custGeom>
            <a:avLst/>
            <a:gdLst/>
            <a:ahLst/>
            <a:cxnLst/>
            <a:rect l="l" t="t" r="r" b="b"/>
            <a:pathLst>
              <a:path w="0" h="289559">
                <a:moveTo>
                  <a:pt x="0" y="28955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29535" y="6437629"/>
            <a:ext cx="246379" cy="0"/>
          </a:xfrm>
          <a:custGeom>
            <a:avLst/>
            <a:gdLst/>
            <a:ahLst/>
            <a:cxnLst/>
            <a:rect l="l" t="t" r="r" b="b"/>
            <a:pathLst>
              <a:path w="246380" h="0">
                <a:moveTo>
                  <a:pt x="0" y="0"/>
                </a:moveTo>
                <a:lnTo>
                  <a:pt x="2463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66389" y="6429374"/>
            <a:ext cx="635" cy="130810"/>
          </a:xfrm>
          <a:custGeom>
            <a:avLst/>
            <a:gdLst/>
            <a:ahLst/>
            <a:cxnLst/>
            <a:rect l="l" t="t" r="r" b="b"/>
            <a:pathLst>
              <a:path w="635" h="130809">
                <a:moveTo>
                  <a:pt x="317" y="-12699"/>
                </a:moveTo>
                <a:lnTo>
                  <a:pt x="317" y="14351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856864" y="6560184"/>
            <a:ext cx="246379" cy="0"/>
          </a:xfrm>
          <a:custGeom>
            <a:avLst/>
            <a:gdLst/>
            <a:ahLst/>
            <a:cxnLst/>
            <a:rect l="l" t="t" r="r" b="b"/>
            <a:pathLst>
              <a:path w="246380" h="0">
                <a:moveTo>
                  <a:pt x="0" y="0"/>
                </a:moveTo>
                <a:lnTo>
                  <a:pt x="2463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03245" y="6560184"/>
            <a:ext cx="0" cy="153670"/>
          </a:xfrm>
          <a:custGeom>
            <a:avLst/>
            <a:gdLst/>
            <a:ahLst/>
            <a:cxnLst/>
            <a:rect l="l" t="t" r="r" b="b"/>
            <a:pathLst>
              <a:path w="0" h="153670">
                <a:moveTo>
                  <a:pt x="0" y="15367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03245" y="6713854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49625" y="6503669"/>
            <a:ext cx="635" cy="210185"/>
          </a:xfrm>
          <a:custGeom>
            <a:avLst/>
            <a:gdLst/>
            <a:ahLst/>
            <a:cxnLst/>
            <a:rect l="l" t="t" r="r" b="b"/>
            <a:pathLst>
              <a:path w="635" h="210184">
                <a:moveTo>
                  <a:pt x="317" y="-12700"/>
                </a:moveTo>
                <a:lnTo>
                  <a:pt x="317" y="222884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40100" y="6511925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86479" y="6111874"/>
            <a:ext cx="0" cy="391795"/>
          </a:xfrm>
          <a:custGeom>
            <a:avLst/>
            <a:gdLst/>
            <a:ahLst/>
            <a:cxnLst/>
            <a:rect l="l" t="t" r="r" b="b"/>
            <a:pathLst>
              <a:path w="0" h="391795">
                <a:moveTo>
                  <a:pt x="0" y="3917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71240" y="6111874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98570" y="5802629"/>
            <a:ext cx="0" cy="309245"/>
          </a:xfrm>
          <a:custGeom>
            <a:avLst/>
            <a:gdLst/>
            <a:ahLst/>
            <a:cxnLst/>
            <a:rect l="l" t="t" r="r" b="b"/>
            <a:pathLst>
              <a:path w="0" h="309245">
                <a:moveTo>
                  <a:pt x="0" y="30924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69995" y="5802629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06850" y="5623559"/>
            <a:ext cx="0" cy="163195"/>
          </a:xfrm>
          <a:custGeom>
            <a:avLst/>
            <a:gdLst/>
            <a:ahLst/>
            <a:cxnLst/>
            <a:rect l="l" t="t" r="r" b="b"/>
            <a:pathLst>
              <a:path w="0" h="163195">
                <a:moveTo>
                  <a:pt x="0" y="1631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96054" y="5623559"/>
            <a:ext cx="700405" cy="0"/>
          </a:xfrm>
          <a:custGeom>
            <a:avLst/>
            <a:gdLst/>
            <a:ahLst/>
            <a:cxnLst/>
            <a:rect l="l" t="t" r="r" b="b"/>
            <a:pathLst>
              <a:path w="700404" h="0">
                <a:moveTo>
                  <a:pt x="0" y="0"/>
                </a:moveTo>
                <a:lnTo>
                  <a:pt x="70040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87570" y="5616574"/>
            <a:ext cx="9525" cy="234950"/>
          </a:xfrm>
          <a:custGeom>
            <a:avLst/>
            <a:gdLst/>
            <a:ahLst/>
            <a:cxnLst/>
            <a:rect l="l" t="t" r="r" b="b"/>
            <a:pathLst>
              <a:path w="9525" h="234950">
                <a:moveTo>
                  <a:pt x="9525" y="2349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686934" y="5851524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914265" y="6128384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63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60645" y="6128384"/>
            <a:ext cx="635" cy="413384"/>
          </a:xfrm>
          <a:custGeom>
            <a:avLst/>
            <a:gdLst/>
            <a:ahLst/>
            <a:cxnLst/>
            <a:rect l="l" t="t" r="r" b="b"/>
            <a:pathLst>
              <a:path w="635" h="413384">
                <a:moveTo>
                  <a:pt x="0" y="413385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142865" y="6541769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24638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914900" y="5835014"/>
            <a:ext cx="0" cy="309880"/>
          </a:xfrm>
          <a:custGeom>
            <a:avLst/>
            <a:gdLst/>
            <a:ahLst/>
            <a:cxnLst/>
            <a:rect l="l" t="t" r="r" b="b"/>
            <a:pathLst>
              <a:path w="0" h="309879">
                <a:moveTo>
                  <a:pt x="0" y="3098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337435" y="6917054"/>
            <a:ext cx="3171825" cy="76200"/>
          </a:xfrm>
          <a:custGeom>
            <a:avLst/>
            <a:gdLst/>
            <a:ahLst/>
            <a:cxnLst/>
            <a:rect l="l" t="t" r="r" b="b"/>
            <a:pathLst>
              <a:path w="3171825" h="76200">
                <a:moveTo>
                  <a:pt x="3095625" y="0"/>
                </a:moveTo>
                <a:lnTo>
                  <a:pt x="3095625" y="76200"/>
                </a:lnTo>
                <a:lnTo>
                  <a:pt x="3146425" y="50800"/>
                </a:lnTo>
                <a:lnTo>
                  <a:pt x="3108325" y="50800"/>
                </a:lnTo>
                <a:lnTo>
                  <a:pt x="3108325" y="25400"/>
                </a:lnTo>
                <a:lnTo>
                  <a:pt x="3146425" y="25400"/>
                </a:lnTo>
                <a:lnTo>
                  <a:pt x="3095625" y="0"/>
                </a:lnTo>
                <a:close/>
              </a:path>
              <a:path w="3171825" h="76200">
                <a:moveTo>
                  <a:pt x="309562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3095625" y="50800"/>
                </a:lnTo>
                <a:lnTo>
                  <a:pt x="3095625" y="25400"/>
                </a:lnTo>
                <a:close/>
              </a:path>
              <a:path w="3171825" h="76200">
                <a:moveTo>
                  <a:pt x="3146425" y="25400"/>
                </a:moveTo>
                <a:lnTo>
                  <a:pt x="3108325" y="25400"/>
                </a:lnTo>
                <a:lnTo>
                  <a:pt x="3108325" y="50800"/>
                </a:lnTo>
                <a:lnTo>
                  <a:pt x="3146425" y="50800"/>
                </a:lnTo>
                <a:lnTo>
                  <a:pt x="3171825" y="38100"/>
                </a:lnTo>
                <a:lnTo>
                  <a:pt x="314642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013256" y="6514566"/>
            <a:ext cx="5422265" cy="2993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4820" marR="4070350" indent="-452755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Sampled </a:t>
            </a:r>
            <a:r>
              <a:rPr dirty="0" sz="1400" spc="-5" b="1">
                <a:latin typeface="Calibri"/>
                <a:cs typeface="Calibri"/>
              </a:rPr>
              <a:t>and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hold  signal</a:t>
            </a:r>
            <a:endParaRPr sz="1400">
              <a:latin typeface="Calibri"/>
              <a:cs typeface="Calibri"/>
            </a:endParaRPr>
          </a:p>
          <a:p>
            <a:pPr algn="ctr" marL="403225">
              <a:lnSpc>
                <a:spcPct val="100000"/>
              </a:lnSpc>
              <a:spcBef>
                <a:spcPts val="1080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4 Hold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process</a:t>
            </a:r>
            <a:endParaRPr sz="1400">
              <a:latin typeface="Calibri"/>
              <a:cs typeface="Calibri"/>
            </a:endParaRPr>
          </a:p>
          <a:p>
            <a:pPr marL="585470" indent="-228600">
              <a:lnSpc>
                <a:spcPts val="1639"/>
              </a:lnSpc>
              <a:spcBef>
                <a:spcPts val="495"/>
              </a:spcBef>
              <a:buFont typeface="Wingdings"/>
              <a:buChar char=""/>
              <a:tabLst>
                <a:tab pos="58610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Resolution</a:t>
            </a:r>
            <a:endParaRPr sz="1400">
              <a:latin typeface="Times New Roman"/>
              <a:cs typeface="Times New Roman"/>
            </a:endParaRPr>
          </a:p>
          <a:p>
            <a:pPr algn="just" marL="128270" marR="5080" indent="264795">
              <a:lnSpc>
                <a:spcPct val="958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The resolution of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quantum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input  analogue voltage change required to increment its digital output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one  code to the next higher code. An </a:t>
            </a:r>
            <a:r>
              <a:rPr dirty="0" sz="1400">
                <a:latin typeface="Times New Roman"/>
                <a:cs typeface="Times New Roman"/>
              </a:rPr>
              <a:t>n-bit </a:t>
            </a:r>
            <a:r>
              <a:rPr dirty="0" sz="1400" spc="-1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resolve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10">
                <a:latin typeface="Times New Roman"/>
                <a:cs typeface="Times New Roman"/>
              </a:rPr>
              <a:t>part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n</a:t>
            </a:r>
            <a:r>
              <a:rPr dirty="0" sz="1400" spc="-5" b="1" i="1">
                <a:latin typeface="Times New Roman"/>
                <a:cs typeface="Times New Roman"/>
              </a:rPr>
              <a:t>− </a:t>
            </a:r>
            <a:r>
              <a:rPr dirty="0" sz="1400" b="1" i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percentage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full scale </a:t>
            </a:r>
            <a:r>
              <a:rPr dirty="0" sz="1400">
                <a:latin typeface="Times New Roman"/>
                <a:cs typeface="Times New Roman"/>
              </a:rPr>
              <a:t>or in </a:t>
            </a:r>
            <a:r>
              <a:rPr dirty="0" sz="1400" spc="-5">
                <a:latin typeface="Times New Roman"/>
                <a:cs typeface="Times New Roman"/>
              </a:rPr>
              <a:t>bits. The  resolution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eight-bit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converter,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one part in </a:t>
            </a:r>
            <a:r>
              <a:rPr dirty="0" sz="1400" spc="-5" b="1" i="1">
                <a:latin typeface="Times New Roman"/>
                <a:cs typeface="Times New Roman"/>
              </a:rPr>
              <a:t>255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 b="1" i="1">
                <a:latin typeface="Times New Roman"/>
                <a:cs typeface="Times New Roman"/>
              </a:rPr>
              <a:t>0.4%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full scale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simply </a:t>
            </a:r>
            <a:r>
              <a:rPr dirty="0" sz="1400">
                <a:latin typeface="Times New Roman"/>
                <a:cs typeface="Times New Roman"/>
              </a:rPr>
              <a:t>as eight-bit </a:t>
            </a:r>
            <a:r>
              <a:rPr dirty="0" sz="1400" spc="-5">
                <a:latin typeface="Times New Roman"/>
                <a:cs typeface="Times New Roman"/>
              </a:rPr>
              <a:t>resolution. 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converter has </a:t>
            </a:r>
            <a:r>
              <a:rPr dirty="0" sz="1400">
                <a:latin typeface="Times New Roman"/>
                <a:cs typeface="Times New Roman"/>
              </a:rPr>
              <a:t>a full-scale </a:t>
            </a:r>
            <a:r>
              <a:rPr dirty="0" sz="1400" spc="-5">
                <a:latin typeface="Times New Roman"/>
                <a:cs typeface="Times New Roman"/>
              </a:rPr>
              <a:t>analogue input </a:t>
            </a:r>
            <a:r>
              <a:rPr dirty="0" sz="1400">
                <a:latin typeface="Times New Roman"/>
                <a:cs typeface="Times New Roman"/>
              </a:rPr>
              <a:t>range of </a:t>
            </a:r>
            <a:r>
              <a:rPr dirty="0" sz="1400" spc="-5">
                <a:latin typeface="Times New Roman"/>
                <a:cs typeface="Times New Roman"/>
              </a:rPr>
              <a:t>10 V, </a:t>
            </a:r>
            <a:r>
              <a:rPr dirty="0" sz="1400">
                <a:latin typeface="Times New Roman"/>
                <a:cs typeface="Times New Roman"/>
              </a:rPr>
              <a:t>it can  </a:t>
            </a:r>
            <a:r>
              <a:rPr dirty="0" sz="1400" spc="-5">
                <a:latin typeface="Times New Roman"/>
                <a:cs typeface="Times New Roman"/>
              </a:rPr>
              <a:t>resolve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40 mV </a:t>
            </a:r>
            <a:r>
              <a:rPr dirty="0" sz="1400">
                <a:latin typeface="Times New Roman"/>
                <a:cs typeface="Times New Roman"/>
              </a:rPr>
              <a:t>change in </a:t>
            </a:r>
            <a:r>
              <a:rPr dirty="0" sz="1400" spc="-5">
                <a:latin typeface="Times New Roman"/>
                <a:cs typeface="Times New Roman"/>
              </a:rPr>
              <a:t>input.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n-bit </a:t>
            </a:r>
            <a:r>
              <a:rPr dirty="0" sz="1400" spc="-5">
                <a:latin typeface="Times New Roman"/>
                <a:cs typeface="Times New Roman"/>
              </a:rPr>
              <a:t>D/A converter, 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percentage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resolution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(1/2n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−1)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×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100.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resolution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808479" y="5167629"/>
            <a:ext cx="3804920" cy="0"/>
          </a:xfrm>
          <a:custGeom>
            <a:avLst/>
            <a:gdLst/>
            <a:ahLst/>
            <a:cxnLst/>
            <a:rect l="l" t="t" r="r" b="b"/>
            <a:pathLst>
              <a:path w="3804920" h="0">
                <a:moveTo>
                  <a:pt x="0" y="0"/>
                </a:moveTo>
                <a:lnTo>
                  <a:pt x="38049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345689" y="4894579"/>
            <a:ext cx="635" cy="263525"/>
          </a:xfrm>
          <a:custGeom>
            <a:avLst/>
            <a:gdLst/>
            <a:ahLst/>
            <a:cxnLst/>
            <a:rect l="l" t="t" r="r" b="b"/>
            <a:pathLst>
              <a:path w="635" h="263525">
                <a:moveTo>
                  <a:pt x="0" y="26352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70785" y="4608829"/>
            <a:ext cx="0" cy="549275"/>
          </a:xfrm>
          <a:custGeom>
            <a:avLst/>
            <a:gdLst/>
            <a:ahLst/>
            <a:cxnLst/>
            <a:rect l="l" t="t" r="r" b="b"/>
            <a:pathLst>
              <a:path w="0" h="549275">
                <a:moveTo>
                  <a:pt x="0" y="5492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626360" y="4218304"/>
            <a:ext cx="0" cy="952500"/>
          </a:xfrm>
          <a:custGeom>
            <a:avLst/>
            <a:gdLst/>
            <a:ahLst/>
            <a:cxnLst/>
            <a:rect l="l" t="t" r="r" b="b"/>
            <a:pathLst>
              <a:path w="0" h="952500">
                <a:moveTo>
                  <a:pt x="0" y="9525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799714" y="4142104"/>
            <a:ext cx="0" cy="1028700"/>
          </a:xfrm>
          <a:custGeom>
            <a:avLst/>
            <a:gdLst/>
            <a:ahLst/>
            <a:cxnLst/>
            <a:rect l="l" t="t" r="r" b="b"/>
            <a:pathLst>
              <a:path w="0" h="1028700">
                <a:moveTo>
                  <a:pt x="0" y="10287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63545" y="465645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98164" y="5027929"/>
            <a:ext cx="635" cy="139700"/>
          </a:xfrm>
          <a:custGeom>
            <a:avLst/>
            <a:gdLst/>
            <a:ahLst/>
            <a:cxnLst/>
            <a:rect l="l" t="t" r="r" b="b"/>
            <a:pathLst>
              <a:path w="635" h="139700">
                <a:moveTo>
                  <a:pt x="317" y="-12700"/>
                </a:moveTo>
                <a:lnTo>
                  <a:pt x="317" y="15240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397250" y="4878704"/>
            <a:ext cx="635" cy="263525"/>
          </a:xfrm>
          <a:custGeom>
            <a:avLst/>
            <a:gdLst/>
            <a:ahLst/>
            <a:cxnLst/>
            <a:rect l="l" t="t" r="r" b="b"/>
            <a:pathLst>
              <a:path w="635" h="263525">
                <a:moveTo>
                  <a:pt x="0" y="26352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52470" y="5031104"/>
            <a:ext cx="635" cy="139700"/>
          </a:xfrm>
          <a:custGeom>
            <a:avLst/>
            <a:gdLst/>
            <a:ahLst/>
            <a:cxnLst/>
            <a:rect l="l" t="t" r="r" b="b"/>
            <a:pathLst>
              <a:path w="635" h="139700">
                <a:moveTo>
                  <a:pt x="317" y="-12700"/>
                </a:moveTo>
                <a:lnTo>
                  <a:pt x="317" y="152400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552825" y="463740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726179" y="4300854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866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17950" y="3961129"/>
            <a:ext cx="0" cy="1216025"/>
          </a:xfrm>
          <a:custGeom>
            <a:avLst/>
            <a:gdLst/>
            <a:ahLst/>
            <a:cxnLst/>
            <a:rect l="l" t="t" r="r" b="b"/>
            <a:pathLst>
              <a:path w="0" h="1216025">
                <a:moveTo>
                  <a:pt x="0" y="121602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14165" y="3846829"/>
            <a:ext cx="635" cy="1333500"/>
          </a:xfrm>
          <a:custGeom>
            <a:avLst/>
            <a:gdLst/>
            <a:ahLst/>
            <a:cxnLst/>
            <a:rect l="l" t="t" r="r" b="b"/>
            <a:pathLst>
              <a:path w="635" h="1333500">
                <a:moveTo>
                  <a:pt x="0" y="1333500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26890" y="3846829"/>
            <a:ext cx="635" cy="1333500"/>
          </a:xfrm>
          <a:custGeom>
            <a:avLst/>
            <a:gdLst/>
            <a:ahLst/>
            <a:cxnLst/>
            <a:rect l="l" t="t" r="r" b="b"/>
            <a:pathLst>
              <a:path w="635" h="1333500">
                <a:moveTo>
                  <a:pt x="0" y="1333500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48504" y="4046854"/>
            <a:ext cx="0" cy="1123950"/>
          </a:xfrm>
          <a:custGeom>
            <a:avLst/>
            <a:gdLst/>
            <a:ahLst/>
            <a:cxnLst/>
            <a:rect l="l" t="t" r="r" b="b"/>
            <a:pathLst>
              <a:path w="0" h="1123950">
                <a:moveTo>
                  <a:pt x="0" y="11239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49800" y="4291329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8667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45379" y="462787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5238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26990" y="4815204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3621"/>
            <a:ext cx="5306695" cy="84181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889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millivolts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two cases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full-scale output </a:t>
            </a:r>
            <a:r>
              <a:rPr dirty="0" sz="1400">
                <a:latin typeface="Times New Roman"/>
                <a:cs typeface="Times New Roman"/>
              </a:rPr>
              <a:t>of 5 V is </a:t>
            </a:r>
            <a:r>
              <a:rPr dirty="0" sz="1400" spc="-5">
                <a:latin typeface="Times New Roman"/>
                <a:cs typeface="Times New Roman"/>
              </a:rPr>
              <a:t>approximately  </a:t>
            </a:r>
            <a:r>
              <a:rPr dirty="0" sz="1400">
                <a:latin typeface="Times New Roman"/>
                <a:cs typeface="Times New Roman"/>
              </a:rPr>
              <a:t>20 </a:t>
            </a:r>
            <a:r>
              <a:rPr dirty="0" sz="1400" spc="-15">
                <a:latin typeface="Times New Roman"/>
                <a:cs typeface="Times New Roman"/>
              </a:rPr>
              <a:t>mV </a:t>
            </a:r>
            <a:r>
              <a:rPr dirty="0" sz="1400">
                <a:latin typeface="Times New Roman"/>
                <a:cs typeface="Times New Roman"/>
              </a:rPr>
              <a:t>(for an </a:t>
            </a:r>
            <a:r>
              <a:rPr dirty="0" sz="1400" spc="-5">
                <a:latin typeface="Times New Roman"/>
                <a:cs typeface="Times New Roman"/>
              </a:rPr>
              <a:t>eight-bit converter)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1.2 </a:t>
            </a:r>
            <a:r>
              <a:rPr dirty="0" sz="1400" spc="-10">
                <a:latin typeface="Times New Roman"/>
                <a:cs typeface="Times New Roman"/>
              </a:rPr>
              <a:t>mV </a:t>
            </a:r>
            <a:r>
              <a:rPr dirty="0" sz="1400">
                <a:latin typeface="Times New Roman"/>
                <a:cs typeface="Times New Roman"/>
              </a:rPr>
              <a:t>(for a 12-bit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converter).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4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Accuracy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accuracy </a:t>
            </a:r>
            <a:r>
              <a:rPr dirty="0" sz="1400" spc="-5">
                <a:latin typeface="Times New Roman"/>
                <a:cs typeface="Times New Roman"/>
              </a:rPr>
              <a:t>specification describes the maximum </a:t>
            </a:r>
            <a:r>
              <a:rPr dirty="0" sz="1400">
                <a:latin typeface="Times New Roman"/>
                <a:cs typeface="Times New Roman"/>
              </a:rPr>
              <a:t>sum of </a:t>
            </a:r>
            <a:r>
              <a:rPr dirty="0" sz="1400" spc="-5">
                <a:latin typeface="Times New Roman"/>
                <a:cs typeface="Times New Roman"/>
              </a:rPr>
              <a:t>all errors,  both from analogue sources (mainly the comparator and the ladder  resistors) and from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digital sources (quantization error)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A/D  </a:t>
            </a:r>
            <a:r>
              <a:rPr dirty="0" sz="1400" spc="-5">
                <a:latin typeface="Times New Roman"/>
                <a:cs typeface="Times New Roman"/>
              </a:rPr>
              <a:t>converter. These errors mainly include the gain error, the offset </a:t>
            </a: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quantization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error.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85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Gain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Offset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Errors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gain error is the difference between the actual </a:t>
            </a:r>
            <a:r>
              <a:rPr dirty="0" sz="1400">
                <a:latin typeface="Times New Roman"/>
                <a:cs typeface="Times New Roman"/>
              </a:rPr>
              <a:t>full-scale </a:t>
            </a:r>
            <a:r>
              <a:rPr dirty="0" sz="1400" spc="-5">
                <a:latin typeface="Times New Roman"/>
                <a:cs typeface="Times New Roman"/>
              </a:rPr>
              <a:t>transition  voltage and the ideal </a:t>
            </a:r>
            <a:r>
              <a:rPr dirty="0" sz="1400">
                <a:latin typeface="Times New Roman"/>
                <a:cs typeface="Times New Roman"/>
              </a:rPr>
              <a:t>full-scale </a:t>
            </a:r>
            <a:r>
              <a:rPr dirty="0" sz="1400" spc="-5">
                <a:latin typeface="Times New Roman"/>
                <a:cs typeface="Times New Roman"/>
              </a:rPr>
              <a:t>transition voltage.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expressed either </a:t>
            </a:r>
            <a:r>
              <a:rPr dirty="0" sz="1400">
                <a:latin typeface="Times New Roman"/>
                <a:cs typeface="Times New Roman"/>
              </a:rPr>
              <a:t>as  a </a:t>
            </a:r>
            <a:r>
              <a:rPr dirty="0" sz="1400" spc="-5">
                <a:latin typeface="Times New Roman"/>
                <a:cs typeface="Times New Roman"/>
              </a:rPr>
              <a:t>percentage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full-scale range (</a:t>
            </a:r>
            <a:r>
              <a:rPr dirty="0" sz="1400" spc="-5" b="1" i="1">
                <a:latin typeface="Times New Roman"/>
                <a:cs typeface="Times New Roman"/>
              </a:rPr>
              <a:t>%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FSR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 LSBs. The offset  </a:t>
            </a: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is the error </a:t>
            </a:r>
            <a:r>
              <a:rPr dirty="0" sz="1400">
                <a:latin typeface="Times New Roman"/>
                <a:cs typeface="Times New Roman"/>
              </a:rPr>
              <a:t>at analogue </a:t>
            </a:r>
            <a:r>
              <a:rPr dirty="0" sz="1400" spc="-5">
                <a:latin typeface="Times New Roman"/>
                <a:cs typeface="Times New Roman"/>
              </a:rPr>
              <a:t>zero for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operating in  bipolar mode.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measured in </a:t>
            </a:r>
            <a:r>
              <a:rPr dirty="0" sz="1400" b="1" i="1">
                <a:latin typeface="Times New Roman"/>
                <a:cs typeface="Times New Roman"/>
              </a:rPr>
              <a:t>%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FSR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LSBs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85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Sampling </a:t>
            </a:r>
            <a:r>
              <a:rPr dirty="0" sz="1400" b="1">
                <a:latin typeface="Times New Roman"/>
                <a:cs typeface="Times New Roman"/>
              </a:rPr>
              <a:t>frequency and </a:t>
            </a:r>
            <a:r>
              <a:rPr dirty="0" sz="1400" spc="-5" b="1">
                <a:latin typeface="Times New Roman"/>
                <a:cs typeface="Times New Roman"/>
              </a:rPr>
              <a:t>aliasing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phenomenon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220345">
              <a:lnSpc>
                <a:spcPct val="95800"/>
              </a:lnSpc>
              <a:spcBef>
                <a:spcPts val="25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rate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the analogue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be digitized is sampled is </a:t>
            </a:r>
            <a:r>
              <a:rPr dirty="0" sz="1400" spc="-10">
                <a:latin typeface="Times New Roman"/>
                <a:cs typeface="Times New Roman"/>
              </a:rPr>
              <a:t>at  </a:t>
            </a:r>
            <a:r>
              <a:rPr dirty="0" sz="1400" spc="-5">
                <a:latin typeface="Times New Roman"/>
                <a:cs typeface="Times New Roman"/>
              </a:rPr>
              <a:t>least twice the highest </a:t>
            </a:r>
            <a:r>
              <a:rPr dirty="0" sz="1400">
                <a:latin typeface="Times New Roman"/>
                <a:cs typeface="Times New Roman"/>
              </a:rPr>
              <a:t>frequency in the </a:t>
            </a:r>
            <a:r>
              <a:rPr dirty="0" sz="1400" spc="-5">
                <a:latin typeface="Times New Roman"/>
                <a:cs typeface="Times New Roman"/>
              </a:rPr>
              <a:t>analogue signal, then the analogue  signal can be faithfully </a:t>
            </a:r>
            <a:r>
              <a:rPr dirty="0" sz="1400">
                <a:latin typeface="Times New Roman"/>
                <a:cs typeface="Times New Roman"/>
              </a:rPr>
              <a:t>reproduced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 spc="5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quantized values by using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suitable interpolation algorithm. The </a:t>
            </a:r>
            <a:r>
              <a:rPr dirty="0" sz="1400">
                <a:latin typeface="Times New Roman"/>
                <a:cs typeface="Times New Roman"/>
              </a:rPr>
              <a:t>frequency of an </a:t>
            </a:r>
            <a:r>
              <a:rPr dirty="0" sz="1400" spc="-5">
                <a:latin typeface="Times New Roman"/>
                <a:cs typeface="Times New Roman"/>
              </a:rPr>
              <a:t>aliased signal is the  difference between the signal frequency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sampling frequency. </a:t>
            </a:r>
            <a:r>
              <a:rPr dirty="0" sz="1400" spc="15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sampled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 b="1" i="1">
                <a:latin typeface="Times New Roman"/>
                <a:cs typeface="Times New Roman"/>
              </a:rPr>
              <a:t>1.5 kHz </a:t>
            </a:r>
            <a:r>
              <a:rPr dirty="0" sz="1400" spc="-5">
                <a:latin typeface="Times New Roman"/>
                <a:cs typeface="Times New Roman"/>
              </a:rPr>
              <a:t>rate,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b="1" i="1">
                <a:latin typeface="Times New Roman"/>
                <a:cs typeface="Times New Roman"/>
              </a:rPr>
              <a:t>2 </a:t>
            </a:r>
            <a:r>
              <a:rPr dirty="0" sz="1400" spc="-5" b="1" i="1">
                <a:latin typeface="Times New Roman"/>
                <a:cs typeface="Times New Roman"/>
              </a:rPr>
              <a:t>kHz </a:t>
            </a:r>
            <a:r>
              <a:rPr dirty="0" sz="1400" spc="-5">
                <a:latin typeface="Times New Roman"/>
                <a:cs typeface="Times New Roman"/>
              </a:rPr>
              <a:t>sine wave would be  reconstructed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 b="1" i="1">
                <a:latin typeface="Times New Roman"/>
                <a:cs typeface="Times New Roman"/>
              </a:rPr>
              <a:t>500 </a:t>
            </a:r>
            <a:r>
              <a:rPr dirty="0" sz="1400" b="1" i="1">
                <a:latin typeface="Times New Roman"/>
                <a:cs typeface="Times New Roman"/>
              </a:rPr>
              <a:t>Hz </a:t>
            </a:r>
            <a:r>
              <a:rPr dirty="0" sz="1400" spc="-5">
                <a:latin typeface="Times New Roman"/>
                <a:cs typeface="Times New Roman"/>
              </a:rPr>
              <a:t>sine wave. This problem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aliasing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85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Quantization error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220345">
              <a:lnSpc>
                <a:spcPct val="958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quantization error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inherent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digitizing process.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given  </a:t>
            </a:r>
            <a:r>
              <a:rPr dirty="0" sz="1400" spc="-5">
                <a:latin typeface="Times New Roman"/>
                <a:cs typeface="Times New Roman"/>
              </a:rPr>
              <a:t>analogue input voltage range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reduced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increasing the number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digitized levels. An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having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n-bit output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only  identify 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output codes while </a:t>
            </a:r>
            <a:r>
              <a:rPr dirty="0" sz="1400">
                <a:latin typeface="Times New Roman"/>
                <a:cs typeface="Times New Roman"/>
              </a:rPr>
              <a:t>there </a:t>
            </a:r>
            <a:r>
              <a:rPr dirty="0" sz="1400" spc="-5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infinite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analogue  input values adjacent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LSB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that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assigned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output code.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instance,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digitizing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analogue signal 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peak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7V </a:t>
            </a:r>
            <a:r>
              <a:rPr dirty="0" sz="1400" spc="-5">
                <a:latin typeface="Times New Roman"/>
                <a:cs typeface="Times New Roman"/>
              </a:rPr>
              <a:t>using three bits, then all analogue voltages </a:t>
            </a:r>
            <a:r>
              <a:rPr dirty="0" sz="1400">
                <a:latin typeface="Times New Roman"/>
                <a:cs typeface="Times New Roman"/>
              </a:rPr>
              <a:t>equal  to or </a:t>
            </a:r>
            <a:r>
              <a:rPr dirty="0" sz="1400" spc="-5">
                <a:latin typeface="Times New Roman"/>
                <a:cs typeface="Times New Roman"/>
              </a:rPr>
              <a:t>greater than </a:t>
            </a:r>
            <a:r>
              <a:rPr dirty="0" sz="1400" b="1" i="1">
                <a:latin typeface="Times New Roman"/>
                <a:cs typeface="Times New Roman"/>
              </a:rPr>
              <a:t>5.5 V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less than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equal to </a:t>
            </a:r>
            <a:r>
              <a:rPr dirty="0" sz="1400" spc="-5" b="1" i="1">
                <a:latin typeface="Times New Roman"/>
                <a:cs typeface="Times New Roman"/>
              </a:rPr>
              <a:t>6.5V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represented 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same output code, </a:t>
            </a:r>
            <a:r>
              <a:rPr dirty="0" sz="1400">
                <a:latin typeface="Times New Roman"/>
                <a:cs typeface="Times New Roman"/>
              </a:rPr>
              <a:t>i.e. </a:t>
            </a:r>
            <a:r>
              <a:rPr dirty="0" sz="1400" spc="-5" b="1" i="1">
                <a:latin typeface="Times New Roman"/>
                <a:cs typeface="Times New Roman"/>
              </a:rPr>
              <a:t>110 </a:t>
            </a:r>
            <a:r>
              <a:rPr dirty="0" sz="1400" spc="-5">
                <a:latin typeface="Times New Roman"/>
                <a:cs typeface="Times New Roman"/>
              </a:rPr>
              <a:t>(if the output coding is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straight </a:t>
            </a:r>
            <a:r>
              <a:rPr dirty="0" sz="1400">
                <a:latin typeface="Times New Roman"/>
                <a:cs typeface="Times New Roman"/>
              </a:rPr>
              <a:t>binary  </a:t>
            </a:r>
            <a:r>
              <a:rPr dirty="0" sz="1400" spc="-5">
                <a:latin typeface="Times New Roman"/>
                <a:cs typeface="Times New Roman"/>
              </a:rPr>
              <a:t>form). The </a:t>
            </a: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b="1" i="1">
                <a:latin typeface="Times New Roman"/>
                <a:cs typeface="Times New Roman"/>
              </a:rPr>
              <a:t>0.5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 b="1" i="1">
                <a:latin typeface="Times New Roman"/>
                <a:cs typeface="Times New Roman"/>
              </a:rPr>
              <a:t>1/2 LSB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as a one-LSB </a:t>
            </a:r>
            <a:r>
              <a:rPr dirty="0" sz="1400" spc="-5">
                <a:latin typeface="Times New Roman"/>
                <a:cs typeface="Times New Roman"/>
              </a:rPr>
              <a:t>change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 output corresponds 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analogue change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b="1" i="1">
                <a:latin typeface="Times New Roman"/>
                <a:cs typeface="Times New Roman"/>
              </a:rPr>
              <a:t>1V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case. The </a:t>
            </a:r>
            <a:r>
              <a:rPr dirty="0" sz="1400" spc="-10" b="1" i="1">
                <a:latin typeface="Times New Roman"/>
                <a:cs typeface="Times New Roman"/>
              </a:rPr>
              <a:t>1/2  </a:t>
            </a:r>
            <a:r>
              <a:rPr dirty="0" sz="1400" spc="-5" b="1" i="1">
                <a:latin typeface="Times New Roman"/>
                <a:cs typeface="Times New Roman"/>
              </a:rPr>
              <a:t>LSB </a:t>
            </a:r>
            <a:r>
              <a:rPr dirty="0" sz="1400" spc="-5">
                <a:latin typeface="Times New Roman"/>
                <a:cs typeface="Times New Roman"/>
              </a:rPr>
              <a:t>limit to resolution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fundamental quantization error.  Expressed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percentage, the quantization error in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eight-bit </a:t>
            </a:r>
            <a:r>
              <a:rPr dirty="0" sz="1400" spc="-5">
                <a:latin typeface="Times New Roman"/>
                <a:cs typeface="Times New Roman"/>
              </a:rPr>
              <a:t>converter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one part in </a:t>
            </a:r>
            <a:r>
              <a:rPr dirty="0" sz="1400" spc="-5" b="1" i="1">
                <a:latin typeface="Times New Roman"/>
                <a:cs typeface="Times New Roman"/>
              </a:rPr>
              <a:t>255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b="1" i="1">
                <a:latin typeface="Times New Roman"/>
                <a:cs typeface="Times New Roman"/>
              </a:rPr>
              <a:t>0.4</a:t>
            </a:r>
            <a:r>
              <a:rPr dirty="0" sz="1400" spc="-1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%.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9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Nonlinearity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220345">
              <a:lnSpc>
                <a:spcPts val="1610"/>
              </a:lnSpc>
              <a:spcBef>
                <a:spcPts val="70"/>
              </a:spcBef>
            </a:pPr>
            <a:r>
              <a:rPr dirty="0" sz="1400" spc="-5">
                <a:latin typeface="Times New Roman"/>
                <a:cs typeface="Times New Roman"/>
              </a:rPr>
              <a:t>The nonlinearity specification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describes </a:t>
            </a:r>
            <a:r>
              <a:rPr dirty="0" sz="1400" spc="-10">
                <a:latin typeface="Times New Roman"/>
                <a:cs typeface="Times New Roman"/>
              </a:rPr>
              <a:t>its  </a:t>
            </a:r>
            <a:r>
              <a:rPr dirty="0" sz="1400" spc="-5">
                <a:latin typeface="Times New Roman"/>
                <a:cs typeface="Times New Roman"/>
              </a:rPr>
              <a:t>departure </a:t>
            </a:r>
            <a:r>
              <a:rPr dirty="0" sz="1400">
                <a:latin typeface="Times New Roman"/>
                <a:cs typeface="Times New Roman"/>
              </a:rPr>
              <a:t>from a </a:t>
            </a:r>
            <a:r>
              <a:rPr dirty="0" sz="1400" spc="-5">
                <a:latin typeface="Times New Roman"/>
                <a:cs typeface="Times New Roman"/>
              </a:rPr>
              <a:t>linear transfer </a:t>
            </a:r>
            <a:r>
              <a:rPr dirty="0" sz="1400">
                <a:latin typeface="Times New Roman"/>
                <a:cs typeface="Times New Roman"/>
              </a:rPr>
              <a:t>curve. It </a:t>
            </a:r>
            <a:r>
              <a:rPr dirty="0" sz="1400" spc="-5">
                <a:latin typeface="Times New Roman"/>
                <a:cs typeface="Times New Roman"/>
              </a:rPr>
              <a:t>is expressed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percentage of  </a:t>
            </a:r>
            <a:r>
              <a:rPr dirty="0" sz="1400">
                <a:latin typeface="Times New Roman"/>
                <a:cs typeface="Times New Roman"/>
              </a:rPr>
              <a:t>full </a:t>
            </a:r>
            <a:r>
              <a:rPr dirty="0" sz="1400" spc="-5">
                <a:latin typeface="Times New Roman"/>
                <a:cs typeface="Times New Roman"/>
              </a:rPr>
              <a:t>scale </a:t>
            </a:r>
            <a:r>
              <a:rPr dirty="0" sz="1400">
                <a:latin typeface="Times New Roman"/>
                <a:cs typeface="Times New Roman"/>
              </a:rPr>
              <a:t>or in </a:t>
            </a:r>
            <a:r>
              <a:rPr dirty="0" sz="1400" spc="-5" b="1" i="1">
                <a:latin typeface="Times New Roman"/>
                <a:cs typeface="Times New Roman"/>
              </a:rPr>
              <a:t>LSBs</a:t>
            </a:r>
            <a:r>
              <a:rPr dirty="0" sz="900" spc="-5"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4725" y="789749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67100" y="79578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67100" y="80054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105525" y="811021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057900" y="81705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57900" y="821816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765425" y="789749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17800" y="79578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17800" y="80054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1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6669"/>
            <a:ext cx="5306695" cy="8162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indent="-228600">
              <a:lnSpc>
                <a:spcPts val="1630"/>
              </a:lnSpc>
              <a:spcBef>
                <a:spcPts val="100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Differential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nonlinearity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220345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This indicates the worst-case difference between the actual analogue  voltage change and the ideal </a:t>
            </a:r>
            <a:r>
              <a:rPr dirty="0" sz="1400" spc="-5" b="1" i="1">
                <a:latin typeface="Times New Roman"/>
                <a:cs typeface="Times New Roman"/>
              </a:rPr>
              <a:t>one-LSB </a:t>
            </a:r>
            <a:r>
              <a:rPr dirty="0" sz="1400" spc="-5">
                <a:latin typeface="Times New Roman"/>
                <a:cs typeface="Times New Roman"/>
              </a:rPr>
              <a:t>voltage change. Figure </a:t>
            </a:r>
            <a:r>
              <a:rPr dirty="0" sz="1400">
                <a:latin typeface="Times New Roman"/>
                <a:cs typeface="Times New Roman"/>
              </a:rPr>
              <a:t>5 </a:t>
            </a:r>
            <a:r>
              <a:rPr dirty="0" sz="1400" spc="-5">
                <a:latin typeface="Times New Roman"/>
                <a:cs typeface="Times New Roman"/>
              </a:rPr>
              <a:t>shows the  transfer </a:t>
            </a:r>
            <a:r>
              <a:rPr dirty="0" sz="1400">
                <a:latin typeface="Times New Roman"/>
                <a:cs typeface="Times New Roman"/>
              </a:rPr>
              <a:t>curve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three-bit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b="1" i="1">
                <a:latin typeface="Times New Roman"/>
                <a:cs typeface="Times New Roman"/>
              </a:rPr>
              <a:t>7V </a:t>
            </a:r>
            <a:r>
              <a:rPr dirty="0" sz="1400">
                <a:latin typeface="Times New Roman"/>
                <a:cs typeface="Times New Roman"/>
              </a:rPr>
              <a:t>full-scale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range.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4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Conversion time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This is the time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elapses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time instant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conversion signal until the conversion complete signal occurs.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ranges  </a:t>
            </a:r>
            <a:r>
              <a:rPr dirty="0" sz="1400">
                <a:latin typeface="Times New Roman"/>
                <a:cs typeface="Times New Roman"/>
              </a:rPr>
              <a:t>from a few </a:t>
            </a:r>
            <a:r>
              <a:rPr dirty="0" sz="1400" spc="-5">
                <a:latin typeface="Times New Roman"/>
                <a:cs typeface="Times New Roman"/>
              </a:rPr>
              <a:t>nanoseconds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flash-type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converters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few  microseconds for successive approximation type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converters and may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large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tens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milliseconds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dual-slope </a:t>
            </a:r>
            <a:r>
              <a:rPr dirty="0" sz="1400" spc="-5">
                <a:latin typeface="Times New Roman"/>
                <a:cs typeface="Times New Roman"/>
              </a:rPr>
              <a:t>integrating </a:t>
            </a:r>
            <a:r>
              <a:rPr dirty="0" sz="1400" spc="-5" b="1" i="1">
                <a:latin typeface="Times New Roman"/>
                <a:cs typeface="Times New Roman"/>
              </a:rPr>
              <a:t>A/D  </a:t>
            </a:r>
            <a:r>
              <a:rPr dirty="0" sz="1400" spc="-5">
                <a:latin typeface="Times New Roman"/>
                <a:cs typeface="Times New Roman"/>
              </a:rPr>
              <a:t>converters.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95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b="1">
                <a:latin typeface="Times New Roman"/>
                <a:cs typeface="Times New Roman"/>
              </a:rPr>
              <a:t>Aperture </a:t>
            </a:r>
            <a:r>
              <a:rPr dirty="0" sz="1400" spc="-5" b="1">
                <a:latin typeface="Times New Roman"/>
                <a:cs typeface="Times New Roman"/>
              </a:rPr>
              <a:t>and Acquisition Times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222250">
              <a:lnSpc>
                <a:spcPct val="958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rapidly changing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digitized, the input signal amplitude  will have changed even before the conversion is complete, with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result  </a:t>
            </a:r>
            <a:r>
              <a:rPr dirty="0" sz="1400" spc="-5">
                <a:latin typeface="Times New Roman"/>
                <a:cs typeface="Times New Roman"/>
              </a:rPr>
              <a:t>that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does not represent the signal  amplitude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start. A </a:t>
            </a:r>
            <a:r>
              <a:rPr dirty="0" sz="1400" spc="-5">
                <a:latin typeface="Times New Roman"/>
                <a:cs typeface="Times New Roman"/>
              </a:rPr>
              <a:t>sample-and-hold circuit with </a:t>
            </a:r>
            <a:r>
              <a:rPr dirty="0" sz="1400">
                <a:latin typeface="Times New Roman"/>
                <a:cs typeface="Times New Roman"/>
              </a:rPr>
              <a:t>a buffer </a:t>
            </a:r>
            <a:r>
              <a:rPr dirty="0" sz="1400" spc="-5">
                <a:latin typeface="Times New Roman"/>
                <a:cs typeface="Times New Roman"/>
              </a:rPr>
              <a:t>amplifier is  used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overcome this problem. The  aperture and acquisition times </a:t>
            </a:r>
            <a:r>
              <a:rPr dirty="0" sz="1400">
                <a:latin typeface="Times New Roman"/>
                <a:cs typeface="Times New Roman"/>
              </a:rPr>
              <a:t>are the </a:t>
            </a:r>
            <a:r>
              <a:rPr dirty="0" sz="1400" spc="-5">
                <a:latin typeface="Times New Roman"/>
                <a:cs typeface="Times New Roman"/>
              </a:rPr>
              <a:t>parameters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sample-and-hold  circuit. The signal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digitized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sampled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electronic switch  that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rapidly turned </a:t>
            </a:r>
            <a:r>
              <a:rPr dirty="0" sz="1400" spc="-5" b="1" i="1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OFF</a:t>
            </a:r>
            <a:r>
              <a:rPr dirty="0" sz="1400" spc="-5">
                <a:latin typeface="Times New Roman"/>
                <a:cs typeface="Times New Roman"/>
              </a:rPr>
              <a:t>. The sampled amplitude is then  stored 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hold capacitor. The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 digitizes the stored  voltage, and, after the conversion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complete, </a:t>
            </a:r>
            <a:r>
              <a:rPr dirty="0" sz="1400">
                <a:latin typeface="Times New Roman"/>
                <a:cs typeface="Times New Roman"/>
              </a:rPr>
              <a:t>a new </a:t>
            </a:r>
            <a:r>
              <a:rPr dirty="0" sz="1400" spc="-5">
                <a:latin typeface="Times New Roman"/>
                <a:cs typeface="Times New Roman"/>
              </a:rPr>
              <a:t>sample is taken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held for the next conversion. The acquisition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time required </a:t>
            </a:r>
            <a:r>
              <a:rPr dirty="0" sz="1400">
                <a:latin typeface="Times New Roman"/>
                <a:cs typeface="Times New Roman"/>
              </a:rPr>
              <a:t>for  the </a:t>
            </a:r>
            <a:r>
              <a:rPr dirty="0" sz="1400" spc="-5">
                <a:latin typeface="Times New Roman"/>
                <a:cs typeface="Times New Roman"/>
              </a:rPr>
              <a:t>electronic switch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close and the hold capacitor to charge, while the  aperture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needed </a:t>
            </a:r>
            <a:r>
              <a:rPr dirty="0" sz="1400" spc="-5">
                <a:latin typeface="Times New Roman"/>
                <a:cs typeface="Times New Roman"/>
              </a:rPr>
              <a:t>for the switch completely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open after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occurrence of the hold signal. Ideally, both </a:t>
            </a:r>
            <a:r>
              <a:rPr dirty="0" sz="1400" spc="-10">
                <a:latin typeface="Times New Roman"/>
                <a:cs typeface="Times New Roman"/>
              </a:rPr>
              <a:t>times </a:t>
            </a:r>
            <a:r>
              <a:rPr dirty="0" sz="1400" spc="-5">
                <a:latin typeface="Times New Roman"/>
                <a:cs typeface="Times New Roman"/>
              </a:rPr>
              <a:t>should </a:t>
            </a:r>
            <a:r>
              <a:rPr dirty="0" sz="1400">
                <a:latin typeface="Times New Roman"/>
                <a:cs typeface="Times New Roman"/>
              </a:rPr>
              <a:t>be zero. </a:t>
            </a:r>
            <a:r>
              <a:rPr dirty="0" sz="1400" spc="-1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maximum sampling frequency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thus determined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aperture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acquisition </a:t>
            </a:r>
            <a:r>
              <a:rPr dirty="0" sz="1400" spc="-10">
                <a:latin typeface="Times New Roman"/>
                <a:cs typeface="Times New Roman"/>
              </a:rPr>
              <a:t>times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conversion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85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Code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width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 indent="220345">
              <a:lnSpc>
                <a:spcPct val="960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width is the quantum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voltage change that occurs  between the output code transitions expressed in LSBs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full scale. </a:t>
            </a:r>
            <a:r>
              <a:rPr dirty="0" sz="1400" spc="-10">
                <a:latin typeface="Times New Roman"/>
                <a:cs typeface="Times New Roman"/>
              </a:rPr>
              <a:t>Code  </a:t>
            </a:r>
            <a:r>
              <a:rPr dirty="0" sz="1400" spc="-5">
                <a:latin typeface="Times New Roman"/>
                <a:cs typeface="Times New Roman"/>
              </a:rPr>
              <a:t>width uncertainty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dynamic variation or jitter in the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width  owing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  <a:p>
            <a:pPr lvl="1" marL="697865" indent="-228600">
              <a:lnSpc>
                <a:spcPts val="1864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ADC Methods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61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analog to </a:t>
            </a:r>
            <a:r>
              <a:rPr dirty="0" sz="1400" spc="-5">
                <a:latin typeface="Times New Roman"/>
                <a:cs typeface="Times New Roman"/>
              </a:rPr>
              <a:t>digital conversion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process that converts the output of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sampled and holds circuit to the series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logic digits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zeros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ones</a:t>
            </a:r>
            <a:r>
              <a:rPr dirty="0" sz="1400" spc="-5">
                <a:latin typeface="Times New Roman"/>
                <a:cs typeface="Times New Roman"/>
              </a:rPr>
              <a:t>).  The methods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ADC</a:t>
            </a:r>
            <a:r>
              <a:rPr dirty="0" sz="1400" spc="-15" b="1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585"/>
              </a:lnSpc>
            </a:pPr>
            <a:r>
              <a:rPr dirty="0" sz="1400" b="1">
                <a:latin typeface="Times New Roman"/>
                <a:cs typeface="Times New Roman"/>
              </a:rPr>
              <a:t>1. </a:t>
            </a:r>
            <a:r>
              <a:rPr dirty="0" sz="1400" spc="-5" b="1">
                <a:latin typeface="Times New Roman"/>
                <a:cs typeface="Times New Roman"/>
              </a:rPr>
              <a:t>Simultaneous </a:t>
            </a:r>
            <a:r>
              <a:rPr dirty="0" sz="1400" b="1">
                <a:latin typeface="Times New Roman"/>
                <a:cs typeface="Times New Roman"/>
              </a:rPr>
              <a:t>or </a:t>
            </a:r>
            <a:r>
              <a:rPr dirty="0" sz="1400" spc="-5" b="1">
                <a:latin typeface="Times New Roman"/>
                <a:cs typeface="Times New Roman"/>
              </a:rPr>
              <a:t>Flash A/D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Converters</a:t>
            </a:r>
            <a:endParaRPr sz="1400">
              <a:latin typeface="Times New Roman"/>
              <a:cs typeface="Times New Roman"/>
            </a:endParaRPr>
          </a:p>
          <a:p>
            <a:pPr marL="277495">
              <a:lnSpc>
                <a:spcPts val="163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method, input analog signal </a:t>
            </a:r>
            <a:r>
              <a:rPr dirty="0" sz="1400" spc="15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compared with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reference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9443018"/>
            <a:ext cx="5301615" cy="636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30"/>
              </a:lnSpc>
              <a:tabLst>
                <a:tab pos="700405" algn="l"/>
                <a:tab pos="1257300" algn="l"/>
                <a:tab pos="1606550" algn="l"/>
                <a:tab pos="2213610" algn="l"/>
                <a:tab pos="2870200" algn="l"/>
                <a:tab pos="3564254" algn="l"/>
                <a:tab pos="3914775" algn="l"/>
                <a:tab pos="4706620" algn="l"/>
              </a:tabLst>
            </a:pP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e.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hen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vo</a:t>
            </a:r>
            <a:r>
              <a:rPr dirty="0" sz="1400">
                <a:latin typeface="Times New Roman"/>
                <a:cs typeface="Times New Roman"/>
              </a:rPr>
              <a:t>lt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ge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xce</a:t>
            </a:r>
            <a:r>
              <a:rPr dirty="0" sz="1400" spc="-10">
                <a:latin typeface="Times New Roman"/>
                <a:cs typeface="Times New Roman"/>
              </a:rPr>
              <a:t>ed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ref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re</a:t>
            </a:r>
            <a:r>
              <a:rPr dirty="0" sz="1400" spc="-5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sz="1400" spc="-10">
                <a:latin typeface="Times New Roman"/>
                <a:cs typeface="Times New Roman"/>
              </a:rPr>
              <a:t>ol</a:t>
            </a:r>
            <a:r>
              <a:rPr dirty="0" sz="1400">
                <a:latin typeface="Times New Roman"/>
                <a:cs typeface="Times New Roman"/>
              </a:rPr>
              <a:t>ta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e,</a:t>
            </a:r>
            <a:endParaRPr sz="1400">
              <a:latin typeface="Times New Roman"/>
              <a:cs typeface="Times New Roman"/>
            </a:endParaRPr>
          </a:p>
          <a:p>
            <a:pPr algn="ctr" marL="8255">
              <a:lnSpc>
                <a:spcPct val="100000"/>
              </a:lnSpc>
              <a:spcBef>
                <a:spcPts val="780"/>
              </a:spcBef>
            </a:pPr>
            <a:fld id="{81D60167-4931-47E6-BA6A-407CBD079E47}" type="slidenum">
              <a:rPr dirty="0" sz="2000">
                <a:latin typeface="Calibri"/>
                <a:cs typeface="Calibri"/>
              </a:rPr>
              <a:t>5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55394" y="6218300"/>
            <a:ext cx="387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3</a:t>
            </a:r>
            <a:r>
              <a:rPr dirty="0" sz="1400" spc="-10" b="1">
                <a:latin typeface="Calibri"/>
                <a:cs typeface="Calibri"/>
              </a:rPr>
              <a:t>V</a:t>
            </a:r>
            <a:r>
              <a:rPr dirty="0" sz="1400" b="1">
                <a:latin typeface="Calibri"/>
                <a:cs typeface="Calibri"/>
              </a:rPr>
              <a:t>/8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8922" y="5547486"/>
            <a:ext cx="297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V</a:t>
            </a:r>
            <a:r>
              <a:rPr dirty="0" sz="1400" spc="-10" b="1">
                <a:latin typeface="Calibri"/>
                <a:cs typeface="Calibri"/>
              </a:rPr>
              <a:t>/</a:t>
            </a: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9966" y="4910454"/>
            <a:ext cx="387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5</a:t>
            </a:r>
            <a:r>
              <a:rPr dirty="0" sz="1400" spc="-10" b="1">
                <a:latin typeface="Calibri"/>
                <a:cs typeface="Calibri"/>
              </a:rPr>
              <a:t>V</a:t>
            </a:r>
            <a:r>
              <a:rPr dirty="0" sz="1400" b="1">
                <a:latin typeface="Calibri"/>
                <a:cs typeface="Calibri"/>
              </a:rPr>
              <a:t>/8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59966" y="4329810"/>
            <a:ext cx="387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3</a:t>
            </a:r>
            <a:r>
              <a:rPr dirty="0" sz="1400" spc="-10" b="1">
                <a:latin typeface="Calibri"/>
                <a:cs typeface="Calibri"/>
              </a:rPr>
              <a:t>V</a:t>
            </a:r>
            <a:r>
              <a:rPr dirty="0" sz="1400" b="1">
                <a:latin typeface="Calibri"/>
                <a:cs typeface="Calibri"/>
              </a:rPr>
              <a:t>/4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2279" y="3698239"/>
            <a:ext cx="1102360" cy="20066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ts val="1535"/>
              </a:lnSpc>
            </a:pPr>
            <a:r>
              <a:rPr dirty="0" sz="1400" spc="-5" b="1">
                <a:latin typeface="Calibri"/>
                <a:cs typeface="Calibri"/>
              </a:rPr>
              <a:t>7V/8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08601" y="3627246"/>
            <a:ext cx="626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Encoder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8870" y="4744338"/>
            <a:ext cx="1377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1646" y="4834254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93435" y="4838191"/>
            <a:ext cx="22097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5"/>
              </a:lnSpc>
            </a:pPr>
            <a:r>
              <a:rPr dirty="0" sz="1400" b="1">
                <a:latin typeface="Calibri"/>
                <a:cs typeface="Calibri"/>
              </a:rPr>
              <a:t>ll</a:t>
            </a:r>
            <a:r>
              <a:rPr dirty="0" sz="1400" spc="-1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46772" y="5088127"/>
            <a:ext cx="8445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5"/>
              </a:lnSpc>
            </a:pPr>
            <a:r>
              <a:rPr dirty="0" sz="1400" b="1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8669" y="5338063"/>
            <a:ext cx="15684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5"/>
              </a:lnSpc>
            </a:pP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27826" y="5318886"/>
            <a:ext cx="196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8682" y="4744948"/>
            <a:ext cx="840105" cy="77533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440690">
              <a:lnSpc>
                <a:spcPct val="100000"/>
              </a:lnSpc>
              <a:spcBef>
                <a:spcPts val="385"/>
              </a:spcBef>
            </a:pPr>
            <a:r>
              <a:rPr dirty="0" sz="1400" spc="-5" b="1">
                <a:latin typeface="Calibri"/>
                <a:cs typeface="Calibri"/>
              </a:rPr>
              <a:t>Para</a:t>
            </a:r>
            <a:endParaRPr sz="1400">
              <a:latin typeface="Calibri"/>
              <a:cs typeface="Calibri"/>
            </a:endParaRPr>
          </a:p>
          <a:p>
            <a:pPr marL="440690" marR="5080" indent="-428625">
              <a:lnSpc>
                <a:spcPct val="117100"/>
              </a:lnSpc>
              <a:tabLst>
                <a:tab pos="440690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sz="1400" b="1">
                <a:latin typeface="Calibri"/>
                <a:cs typeface="Calibri"/>
              </a:rPr>
              <a:t>bi</a:t>
            </a:r>
            <a:r>
              <a:rPr dirty="0" sz="1400" spc="-10" b="1">
                <a:latin typeface="Calibri"/>
                <a:cs typeface="Calibri"/>
              </a:rPr>
              <a:t>n</a:t>
            </a:r>
            <a:r>
              <a:rPr dirty="0" sz="1400" b="1">
                <a:latin typeface="Calibri"/>
                <a:cs typeface="Calibri"/>
              </a:rPr>
              <a:t>ar  </a:t>
            </a:r>
            <a:r>
              <a:rPr dirty="0" sz="1400" b="1">
                <a:latin typeface="Calibri"/>
                <a:cs typeface="Calibri"/>
              </a:rPr>
              <a:t>outp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31458" y="5117718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24425" y="7855686"/>
            <a:ext cx="52514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09" marR="5080" indent="-17145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Ena</a:t>
            </a:r>
            <a:r>
              <a:rPr dirty="0" sz="1400" spc="-10" b="1">
                <a:latin typeface="Calibri"/>
                <a:cs typeface="Calibri"/>
              </a:rPr>
              <a:t>b</a:t>
            </a:r>
            <a:r>
              <a:rPr dirty="0" sz="1400" b="1">
                <a:latin typeface="Calibri"/>
                <a:cs typeface="Calibri"/>
              </a:rPr>
              <a:t>le  pu</a:t>
            </a: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ses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9045" y="3008121"/>
            <a:ext cx="6673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Sampl</a:t>
            </a:r>
            <a:r>
              <a:rPr dirty="0" sz="1400" spc="-10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44014" y="3259582"/>
            <a:ext cx="417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in</a:t>
            </a:r>
            <a:r>
              <a:rPr dirty="0" sz="1400" spc="-10" b="1">
                <a:latin typeface="Calibri"/>
                <a:cs typeface="Calibri"/>
              </a:rPr>
              <a:t>p</a:t>
            </a:r>
            <a:r>
              <a:rPr dirty="0" sz="1400" b="1">
                <a:latin typeface="Calibri"/>
                <a:cs typeface="Calibri"/>
              </a:rPr>
              <a:t>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761614" y="3566794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4">
                <a:moveTo>
                  <a:pt x="450215" y="231521"/>
                </a:moveTo>
                <a:lnTo>
                  <a:pt x="0" y="0"/>
                </a:lnTo>
                <a:lnTo>
                  <a:pt x="0" y="462915"/>
                </a:lnTo>
                <a:lnTo>
                  <a:pt x="450215" y="231521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34639" y="366013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77489" y="37128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87014" y="389191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777489" y="4237354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4">
                <a:moveTo>
                  <a:pt x="450215" y="231520"/>
                </a:moveTo>
                <a:lnTo>
                  <a:pt x="0" y="0"/>
                </a:lnTo>
                <a:lnTo>
                  <a:pt x="0" y="462914"/>
                </a:lnTo>
                <a:lnTo>
                  <a:pt x="450215" y="2315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50514" y="433069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93364" y="43834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02889" y="45624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93364" y="4833619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4">
                <a:moveTo>
                  <a:pt x="450215" y="231521"/>
                </a:moveTo>
                <a:lnTo>
                  <a:pt x="0" y="0"/>
                </a:lnTo>
                <a:lnTo>
                  <a:pt x="0" y="462914"/>
                </a:lnTo>
                <a:lnTo>
                  <a:pt x="450215" y="23152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66389" y="492696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09239" y="497966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18764" y="515873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99714" y="5494654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4">
                <a:moveTo>
                  <a:pt x="450215" y="231520"/>
                </a:moveTo>
                <a:lnTo>
                  <a:pt x="0" y="0"/>
                </a:lnTo>
                <a:lnTo>
                  <a:pt x="0" y="462914"/>
                </a:lnTo>
                <a:lnTo>
                  <a:pt x="450215" y="2315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872739" y="558799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815589" y="56407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825114" y="581977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87014" y="6145529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5">
                <a:moveTo>
                  <a:pt x="450215" y="231520"/>
                </a:moveTo>
                <a:lnTo>
                  <a:pt x="0" y="0"/>
                </a:lnTo>
                <a:lnTo>
                  <a:pt x="0" y="462914"/>
                </a:lnTo>
                <a:lnTo>
                  <a:pt x="450215" y="2315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60039" y="623887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02889" y="629157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812414" y="647064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780664" y="6809740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5">
                <a:moveTo>
                  <a:pt x="450215" y="231394"/>
                </a:moveTo>
                <a:lnTo>
                  <a:pt x="0" y="0"/>
                </a:lnTo>
                <a:lnTo>
                  <a:pt x="0" y="462915"/>
                </a:lnTo>
                <a:lnTo>
                  <a:pt x="450215" y="23139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853689" y="690308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96539" y="6955790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06064" y="71348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61614" y="7460615"/>
            <a:ext cx="450215" cy="462915"/>
          </a:xfrm>
          <a:custGeom>
            <a:avLst/>
            <a:gdLst/>
            <a:ahLst/>
            <a:cxnLst/>
            <a:rect l="l" t="t" r="r" b="b"/>
            <a:pathLst>
              <a:path w="450214" h="462915">
                <a:moveTo>
                  <a:pt x="450215" y="231394"/>
                </a:moveTo>
                <a:lnTo>
                  <a:pt x="0" y="0"/>
                </a:lnTo>
                <a:lnTo>
                  <a:pt x="0" y="462915"/>
                </a:lnTo>
                <a:lnTo>
                  <a:pt x="450215" y="23139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34639" y="7553959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77489" y="7606665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787014" y="778573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192779" y="3802379"/>
            <a:ext cx="1121410" cy="0"/>
          </a:xfrm>
          <a:custGeom>
            <a:avLst/>
            <a:gdLst/>
            <a:ahLst/>
            <a:cxnLst/>
            <a:rect l="l" t="t" r="r" b="b"/>
            <a:pathLst>
              <a:path w="1121410" h="0">
                <a:moveTo>
                  <a:pt x="0" y="0"/>
                </a:moveTo>
                <a:lnTo>
                  <a:pt x="11214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11829" y="5062854"/>
            <a:ext cx="626110" cy="0"/>
          </a:xfrm>
          <a:custGeom>
            <a:avLst/>
            <a:gdLst/>
            <a:ahLst/>
            <a:cxnLst/>
            <a:rect l="l" t="t" r="r" b="b"/>
            <a:pathLst>
              <a:path w="626110" h="0">
                <a:moveTo>
                  <a:pt x="0" y="0"/>
                </a:moveTo>
                <a:lnTo>
                  <a:pt x="6261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389626" y="4680940"/>
            <a:ext cx="144780" cy="877569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515"/>
              </a:spcBef>
            </a:pP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635"/>
              </a:spcBef>
            </a:pPr>
            <a:r>
              <a:rPr dirty="0" sz="1400" b="1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99101" y="6649592"/>
            <a:ext cx="2298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12589" y="643623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85157" y="607047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94301" y="572122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03445" y="537527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12589" y="502475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23257" y="468185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94301" y="3976852"/>
            <a:ext cx="144780" cy="6045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700"/>
              </a:spcBef>
            </a:pPr>
            <a:r>
              <a:rPr dirty="0" sz="1400" b="1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b="1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666615" y="3959859"/>
            <a:ext cx="885825" cy="3032760"/>
          </a:xfrm>
          <a:custGeom>
            <a:avLst/>
            <a:gdLst/>
            <a:ahLst/>
            <a:cxnLst/>
            <a:rect l="l" t="t" r="r" b="b"/>
            <a:pathLst>
              <a:path w="885825" h="3032759">
                <a:moveTo>
                  <a:pt x="0" y="3032760"/>
                </a:moveTo>
                <a:lnTo>
                  <a:pt x="885825" y="3032760"/>
                </a:lnTo>
                <a:lnTo>
                  <a:pt x="885825" y="0"/>
                </a:lnTo>
                <a:lnTo>
                  <a:pt x="0" y="0"/>
                </a:lnTo>
                <a:lnTo>
                  <a:pt x="0" y="30327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23815" y="6992619"/>
            <a:ext cx="0" cy="974090"/>
          </a:xfrm>
          <a:custGeom>
            <a:avLst/>
            <a:gdLst/>
            <a:ahLst/>
            <a:cxnLst/>
            <a:rect l="l" t="t" r="r" b="b"/>
            <a:pathLst>
              <a:path w="0" h="974090">
                <a:moveTo>
                  <a:pt x="0" y="0"/>
                </a:moveTo>
                <a:lnTo>
                  <a:pt x="0" y="9740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285615" y="702500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352290" y="710628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399279" y="719835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457065" y="6550025"/>
            <a:ext cx="0" cy="461009"/>
          </a:xfrm>
          <a:custGeom>
            <a:avLst/>
            <a:gdLst/>
            <a:ahLst/>
            <a:cxnLst/>
            <a:rect l="l" t="t" r="r" b="b"/>
            <a:pathLst>
              <a:path w="0" h="461009">
                <a:moveTo>
                  <a:pt x="0" y="46101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447540" y="6559550"/>
            <a:ext cx="237490" cy="4445"/>
          </a:xfrm>
          <a:custGeom>
            <a:avLst/>
            <a:gdLst/>
            <a:ahLst/>
            <a:cxnLst/>
            <a:rect l="l" t="t" r="r" b="b"/>
            <a:pathLst>
              <a:path w="237489" h="4445">
                <a:moveTo>
                  <a:pt x="0" y="0"/>
                </a:moveTo>
                <a:lnTo>
                  <a:pt x="237489" y="44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202304" y="7046594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 h="0">
                <a:moveTo>
                  <a:pt x="0" y="0"/>
                </a:moveTo>
                <a:lnTo>
                  <a:pt x="9118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202304" y="6374764"/>
            <a:ext cx="807720" cy="0"/>
          </a:xfrm>
          <a:custGeom>
            <a:avLst/>
            <a:gdLst/>
            <a:ahLst/>
            <a:cxnLst/>
            <a:rect l="l" t="t" r="r" b="b"/>
            <a:pathLst>
              <a:path w="807720" h="0">
                <a:moveTo>
                  <a:pt x="0" y="0"/>
                </a:moveTo>
                <a:lnTo>
                  <a:pt x="8077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240404" y="5727064"/>
            <a:ext cx="673735" cy="0"/>
          </a:xfrm>
          <a:custGeom>
            <a:avLst/>
            <a:gdLst/>
            <a:ahLst/>
            <a:cxnLst/>
            <a:rect l="l" t="t" r="r" b="b"/>
            <a:pathLst>
              <a:path w="673735" h="0">
                <a:moveTo>
                  <a:pt x="0" y="0"/>
                </a:moveTo>
                <a:lnTo>
                  <a:pt x="6737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04665" y="3799204"/>
            <a:ext cx="635" cy="382905"/>
          </a:xfrm>
          <a:custGeom>
            <a:avLst/>
            <a:gdLst/>
            <a:ahLst/>
            <a:cxnLst/>
            <a:rect l="l" t="t" r="r" b="b"/>
            <a:pathLst>
              <a:path w="635" h="382904">
                <a:moveTo>
                  <a:pt x="635" y="0"/>
                </a:moveTo>
                <a:lnTo>
                  <a:pt x="0" y="382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284979" y="4172584"/>
            <a:ext cx="397510" cy="0"/>
          </a:xfrm>
          <a:custGeom>
            <a:avLst/>
            <a:gdLst/>
            <a:ahLst/>
            <a:cxnLst/>
            <a:rect l="l" t="t" r="r" b="b"/>
            <a:pathLst>
              <a:path w="397510" h="0">
                <a:moveTo>
                  <a:pt x="0" y="0"/>
                </a:moveTo>
                <a:lnTo>
                  <a:pt x="3975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837940" y="4824729"/>
            <a:ext cx="635" cy="252095"/>
          </a:xfrm>
          <a:custGeom>
            <a:avLst/>
            <a:gdLst/>
            <a:ahLst/>
            <a:cxnLst/>
            <a:rect l="l" t="t" r="r" b="b"/>
            <a:pathLst>
              <a:path w="635" h="252095">
                <a:moveTo>
                  <a:pt x="0" y="0"/>
                </a:moveTo>
                <a:lnTo>
                  <a:pt x="635" y="2520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212464" y="4467859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 h="0">
                <a:moveTo>
                  <a:pt x="0" y="0"/>
                </a:moveTo>
                <a:lnTo>
                  <a:pt x="144018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837940" y="4833619"/>
            <a:ext cx="844550" cy="635"/>
          </a:xfrm>
          <a:custGeom>
            <a:avLst/>
            <a:gdLst/>
            <a:ahLst/>
            <a:cxnLst/>
            <a:rect l="l" t="t" r="r" b="b"/>
            <a:pathLst>
              <a:path w="844550" h="635">
                <a:moveTo>
                  <a:pt x="0" y="0"/>
                </a:moveTo>
                <a:lnTo>
                  <a:pt x="84455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903979" y="5168899"/>
            <a:ext cx="635" cy="567690"/>
          </a:xfrm>
          <a:custGeom>
            <a:avLst/>
            <a:gdLst/>
            <a:ahLst/>
            <a:cxnLst/>
            <a:rect l="l" t="t" r="r" b="b"/>
            <a:pathLst>
              <a:path w="635" h="567689">
                <a:moveTo>
                  <a:pt x="0" y="0"/>
                </a:moveTo>
                <a:lnTo>
                  <a:pt x="635" y="5676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903979" y="5177789"/>
            <a:ext cx="791845" cy="0"/>
          </a:xfrm>
          <a:custGeom>
            <a:avLst/>
            <a:gdLst/>
            <a:ahLst/>
            <a:cxnLst/>
            <a:rect l="l" t="t" r="r" b="b"/>
            <a:pathLst>
              <a:path w="791845" h="0">
                <a:moveTo>
                  <a:pt x="0" y="0"/>
                </a:moveTo>
                <a:lnTo>
                  <a:pt x="79184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999865" y="5502909"/>
            <a:ext cx="635" cy="864235"/>
          </a:xfrm>
          <a:custGeom>
            <a:avLst/>
            <a:gdLst/>
            <a:ahLst/>
            <a:cxnLst/>
            <a:rect l="l" t="t" r="r" b="b"/>
            <a:pathLst>
              <a:path w="635" h="864235">
                <a:moveTo>
                  <a:pt x="0" y="0"/>
                </a:moveTo>
                <a:lnTo>
                  <a:pt x="635" y="8642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990340" y="5503544"/>
            <a:ext cx="683895" cy="0"/>
          </a:xfrm>
          <a:custGeom>
            <a:avLst/>
            <a:gdLst/>
            <a:ahLst/>
            <a:cxnLst/>
            <a:rect l="l" t="t" r="r" b="b"/>
            <a:pathLst>
              <a:path w="683895" h="0">
                <a:moveTo>
                  <a:pt x="0" y="0"/>
                </a:moveTo>
                <a:lnTo>
                  <a:pt x="6838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114800" y="5869939"/>
            <a:ext cx="0" cy="1179195"/>
          </a:xfrm>
          <a:custGeom>
            <a:avLst/>
            <a:gdLst/>
            <a:ahLst/>
            <a:cxnLst/>
            <a:rect l="l" t="t" r="r" b="b"/>
            <a:pathLst>
              <a:path w="0" h="1179195">
                <a:moveTo>
                  <a:pt x="0" y="0"/>
                </a:moveTo>
                <a:lnTo>
                  <a:pt x="0" y="117919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094479" y="5860414"/>
            <a:ext cx="579755" cy="0"/>
          </a:xfrm>
          <a:custGeom>
            <a:avLst/>
            <a:gdLst/>
            <a:ahLst/>
            <a:cxnLst/>
            <a:rect l="l" t="t" r="r" b="b"/>
            <a:pathLst>
              <a:path w="579754" h="0">
                <a:moveTo>
                  <a:pt x="0" y="0"/>
                </a:moveTo>
                <a:lnTo>
                  <a:pt x="5797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02304" y="7700644"/>
            <a:ext cx="1007110" cy="0"/>
          </a:xfrm>
          <a:custGeom>
            <a:avLst/>
            <a:gdLst/>
            <a:ahLst/>
            <a:cxnLst/>
            <a:rect l="l" t="t" r="r" b="b"/>
            <a:pathLst>
              <a:path w="1007110" h="0">
                <a:moveTo>
                  <a:pt x="0" y="0"/>
                </a:moveTo>
                <a:lnTo>
                  <a:pt x="10071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209415" y="6196964"/>
            <a:ext cx="635" cy="1511935"/>
          </a:xfrm>
          <a:custGeom>
            <a:avLst/>
            <a:gdLst/>
            <a:ahLst/>
            <a:cxnLst/>
            <a:rect l="l" t="t" r="r" b="b"/>
            <a:pathLst>
              <a:path w="635" h="1511934">
                <a:moveTo>
                  <a:pt x="0" y="0"/>
                </a:moveTo>
                <a:lnTo>
                  <a:pt x="635" y="15119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210050" y="6216014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 h="0">
                <a:moveTo>
                  <a:pt x="0" y="0"/>
                </a:moveTo>
                <a:lnTo>
                  <a:pt x="4679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533390" y="4882514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542915" y="516889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552440" y="5448299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381115" y="4692903"/>
            <a:ext cx="187325" cy="902969"/>
          </a:xfrm>
          <a:custGeom>
            <a:avLst/>
            <a:gdLst/>
            <a:ahLst/>
            <a:cxnLst/>
            <a:rect l="l" t="t" r="r" b="b"/>
            <a:pathLst>
              <a:path w="187325" h="902970">
                <a:moveTo>
                  <a:pt x="56896" y="831595"/>
                </a:moveTo>
                <a:lnTo>
                  <a:pt x="0" y="895095"/>
                </a:lnTo>
                <a:lnTo>
                  <a:pt x="84962" y="902462"/>
                </a:lnTo>
                <a:lnTo>
                  <a:pt x="75657" y="878966"/>
                </a:lnTo>
                <a:lnTo>
                  <a:pt x="59182" y="878966"/>
                </a:lnTo>
                <a:lnTo>
                  <a:pt x="55372" y="877951"/>
                </a:lnTo>
                <a:lnTo>
                  <a:pt x="51815" y="871854"/>
                </a:lnTo>
                <a:lnTo>
                  <a:pt x="52832" y="868044"/>
                </a:lnTo>
                <a:lnTo>
                  <a:pt x="67876" y="859319"/>
                </a:lnTo>
                <a:lnTo>
                  <a:pt x="56896" y="831595"/>
                </a:lnTo>
                <a:close/>
              </a:path>
              <a:path w="187325" h="902970">
                <a:moveTo>
                  <a:pt x="67876" y="859319"/>
                </a:moveTo>
                <a:lnTo>
                  <a:pt x="52832" y="868044"/>
                </a:lnTo>
                <a:lnTo>
                  <a:pt x="51815" y="871854"/>
                </a:lnTo>
                <a:lnTo>
                  <a:pt x="55372" y="877951"/>
                </a:lnTo>
                <a:lnTo>
                  <a:pt x="59182" y="878966"/>
                </a:lnTo>
                <a:lnTo>
                  <a:pt x="72594" y="871231"/>
                </a:lnTo>
                <a:lnTo>
                  <a:pt x="67876" y="859319"/>
                </a:lnTo>
                <a:close/>
              </a:path>
              <a:path w="187325" h="902970">
                <a:moveTo>
                  <a:pt x="72594" y="871231"/>
                </a:moveTo>
                <a:lnTo>
                  <a:pt x="59182" y="878966"/>
                </a:lnTo>
                <a:lnTo>
                  <a:pt x="75657" y="878966"/>
                </a:lnTo>
                <a:lnTo>
                  <a:pt x="72594" y="871231"/>
                </a:lnTo>
                <a:close/>
              </a:path>
              <a:path w="187325" h="902970">
                <a:moveTo>
                  <a:pt x="70732" y="857662"/>
                </a:moveTo>
                <a:lnTo>
                  <a:pt x="67876" y="859319"/>
                </a:lnTo>
                <a:lnTo>
                  <a:pt x="72594" y="871231"/>
                </a:lnTo>
                <a:lnTo>
                  <a:pt x="78359" y="867917"/>
                </a:lnTo>
                <a:lnTo>
                  <a:pt x="79121" y="867537"/>
                </a:lnTo>
                <a:lnTo>
                  <a:pt x="79756" y="866901"/>
                </a:lnTo>
                <a:lnTo>
                  <a:pt x="80263" y="866266"/>
                </a:lnTo>
                <a:lnTo>
                  <a:pt x="85089" y="859535"/>
                </a:lnTo>
                <a:lnTo>
                  <a:pt x="85607" y="858646"/>
                </a:lnTo>
                <a:lnTo>
                  <a:pt x="69976" y="858646"/>
                </a:lnTo>
                <a:lnTo>
                  <a:pt x="70732" y="857662"/>
                </a:lnTo>
                <a:close/>
              </a:path>
              <a:path w="187325" h="902970">
                <a:moveTo>
                  <a:pt x="71882" y="856995"/>
                </a:moveTo>
                <a:lnTo>
                  <a:pt x="70732" y="857662"/>
                </a:lnTo>
                <a:lnTo>
                  <a:pt x="69976" y="858646"/>
                </a:lnTo>
                <a:lnTo>
                  <a:pt x="71882" y="856995"/>
                </a:lnTo>
                <a:close/>
              </a:path>
              <a:path w="187325" h="902970">
                <a:moveTo>
                  <a:pt x="86567" y="856995"/>
                </a:moveTo>
                <a:lnTo>
                  <a:pt x="71882" y="856995"/>
                </a:lnTo>
                <a:lnTo>
                  <a:pt x="69976" y="858646"/>
                </a:lnTo>
                <a:lnTo>
                  <a:pt x="85607" y="858646"/>
                </a:lnTo>
                <a:lnTo>
                  <a:pt x="86567" y="856995"/>
                </a:lnTo>
                <a:close/>
              </a:path>
              <a:path w="187325" h="902970">
                <a:moveTo>
                  <a:pt x="143277" y="451264"/>
                </a:moveTo>
                <a:lnTo>
                  <a:pt x="106934" y="473455"/>
                </a:lnTo>
                <a:lnTo>
                  <a:pt x="86360" y="508380"/>
                </a:lnTo>
                <a:lnTo>
                  <a:pt x="84200" y="524890"/>
                </a:lnTo>
                <a:lnTo>
                  <a:pt x="84200" y="821054"/>
                </a:lnTo>
                <a:lnTo>
                  <a:pt x="83693" y="828293"/>
                </a:lnTo>
                <a:lnTo>
                  <a:pt x="70732" y="857662"/>
                </a:lnTo>
                <a:lnTo>
                  <a:pt x="71882" y="856995"/>
                </a:lnTo>
                <a:lnTo>
                  <a:pt x="86567" y="856995"/>
                </a:lnTo>
                <a:lnTo>
                  <a:pt x="89154" y="852551"/>
                </a:lnTo>
                <a:lnTo>
                  <a:pt x="96944" y="524890"/>
                </a:lnTo>
                <a:lnTo>
                  <a:pt x="97282" y="518921"/>
                </a:lnTo>
                <a:lnTo>
                  <a:pt x="115443" y="482980"/>
                </a:lnTo>
                <a:lnTo>
                  <a:pt x="155320" y="460755"/>
                </a:lnTo>
                <a:lnTo>
                  <a:pt x="181514" y="457580"/>
                </a:lnTo>
                <a:lnTo>
                  <a:pt x="180720" y="457580"/>
                </a:lnTo>
                <a:lnTo>
                  <a:pt x="170941" y="457200"/>
                </a:lnTo>
                <a:lnTo>
                  <a:pt x="161416" y="455929"/>
                </a:lnTo>
                <a:lnTo>
                  <a:pt x="152273" y="454025"/>
                </a:lnTo>
                <a:lnTo>
                  <a:pt x="143510" y="451357"/>
                </a:lnTo>
                <a:lnTo>
                  <a:pt x="143277" y="451264"/>
                </a:lnTo>
                <a:close/>
              </a:path>
              <a:path w="187325" h="902970">
                <a:moveTo>
                  <a:pt x="180720" y="444880"/>
                </a:moveTo>
                <a:lnTo>
                  <a:pt x="143277" y="451264"/>
                </a:lnTo>
                <a:lnTo>
                  <a:pt x="143510" y="451357"/>
                </a:lnTo>
                <a:lnTo>
                  <a:pt x="152273" y="454025"/>
                </a:lnTo>
                <a:lnTo>
                  <a:pt x="161416" y="455929"/>
                </a:lnTo>
                <a:lnTo>
                  <a:pt x="170941" y="457200"/>
                </a:lnTo>
                <a:lnTo>
                  <a:pt x="180720" y="457580"/>
                </a:lnTo>
                <a:lnTo>
                  <a:pt x="180720" y="444880"/>
                </a:lnTo>
                <a:close/>
              </a:path>
              <a:path w="187325" h="902970">
                <a:moveTo>
                  <a:pt x="181356" y="444880"/>
                </a:moveTo>
                <a:lnTo>
                  <a:pt x="180720" y="444880"/>
                </a:lnTo>
                <a:lnTo>
                  <a:pt x="180720" y="457580"/>
                </a:lnTo>
                <a:lnTo>
                  <a:pt x="181514" y="457580"/>
                </a:lnTo>
                <a:lnTo>
                  <a:pt x="184658" y="457453"/>
                </a:lnTo>
                <a:lnTo>
                  <a:pt x="187325" y="454659"/>
                </a:lnTo>
                <a:lnTo>
                  <a:pt x="187325" y="447801"/>
                </a:lnTo>
                <a:lnTo>
                  <a:pt x="184658" y="445007"/>
                </a:lnTo>
                <a:lnTo>
                  <a:pt x="181356" y="444880"/>
                </a:lnTo>
                <a:close/>
              </a:path>
              <a:path w="187325" h="902970">
                <a:moveTo>
                  <a:pt x="70827" y="44981"/>
                </a:moveTo>
                <a:lnTo>
                  <a:pt x="84157" y="81025"/>
                </a:lnTo>
                <a:lnTo>
                  <a:pt x="84200" y="377189"/>
                </a:lnTo>
                <a:lnTo>
                  <a:pt x="84709" y="385190"/>
                </a:lnTo>
                <a:lnTo>
                  <a:pt x="100837" y="422401"/>
                </a:lnTo>
                <a:lnTo>
                  <a:pt x="135001" y="447928"/>
                </a:lnTo>
                <a:lnTo>
                  <a:pt x="143277" y="451264"/>
                </a:lnTo>
                <a:lnTo>
                  <a:pt x="144017" y="450976"/>
                </a:lnTo>
                <a:lnTo>
                  <a:pt x="152781" y="448437"/>
                </a:lnTo>
                <a:lnTo>
                  <a:pt x="161925" y="446531"/>
                </a:lnTo>
                <a:lnTo>
                  <a:pt x="171577" y="445262"/>
                </a:lnTo>
                <a:lnTo>
                  <a:pt x="180720" y="444880"/>
                </a:lnTo>
                <a:lnTo>
                  <a:pt x="181356" y="444880"/>
                </a:lnTo>
                <a:lnTo>
                  <a:pt x="172592" y="444626"/>
                </a:lnTo>
                <a:lnTo>
                  <a:pt x="133731" y="433196"/>
                </a:lnTo>
                <a:lnTo>
                  <a:pt x="103505" y="403351"/>
                </a:lnTo>
                <a:lnTo>
                  <a:pt x="96900" y="377189"/>
                </a:lnTo>
                <a:lnTo>
                  <a:pt x="96900" y="81025"/>
                </a:lnTo>
                <a:lnTo>
                  <a:pt x="96265" y="72770"/>
                </a:lnTo>
                <a:lnTo>
                  <a:pt x="94742" y="64515"/>
                </a:lnTo>
                <a:lnTo>
                  <a:pt x="92201" y="56768"/>
                </a:lnTo>
                <a:lnTo>
                  <a:pt x="88900" y="49402"/>
                </a:lnTo>
                <a:lnTo>
                  <a:pt x="86613" y="45592"/>
                </a:lnTo>
                <a:lnTo>
                  <a:pt x="71882" y="45592"/>
                </a:lnTo>
                <a:lnTo>
                  <a:pt x="70827" y="44981"/>
                </a:lnTo>
                <a:close/>
              </a:path>
              <a:path w="187325" h="902970">
                <a:moveTo>
                  <a:pt x="84962" y="0"/>
                </a:moveTo>
                <a:lnTo>
                  <a:pt x="0" y="7365"/>
                </a:lnTo>
                <a:lnTo>
                  <a:pt x="56896" y="70865"/>
                </a:lnTo>
                <a:lnTo>
                  <a:pt x="67835" y="43245"/>
                </a:lnTo>
                <a:lnTo>
                  <a:pt x="52832" y="34543"/>
                </a:lnTo>
                <a:lnTo>
                  <a:pt x="51815" y="30606"/>
                </a:lnTo>
                <a:lnTo>
                  <a:pt x="55372" y="24510"/>
                </a:lnTo>
                <a:lnTo>
                  <a:pt x="59182" y="23494"/>
                </a:lnTo>
                <a:lnTo>
                  <a:pt x="75657" y="23494"/>
                </a:lnTo>
                <a:lnTo>
                  <a:pt x="84962" y="0"/>
                </a:lnTo>
                <a:close/>
              </a:path>
              <a:path w="187325" h="902970">
                <a:moveTo>
                  <a:pt x="69976" y="43814"/>
                </a:moveTo>
                <a:lnTo>
                  <a:pt x="70827" y="44981"/>
                </a:lnTo>
                <a:lnTo>
                  <a:pt x="71882" y="45592"/>
                </a:lnTo>
                <a:lnTo>
                  <a:pt x="69976" y="43814"/>
                </a:lnTo>
                <a:close/>
              </a:path>
              <a:path w="187325" h="902970">
                <a:moveTo>
                  <a:pt x="85547" y="43814"/>
                </a:moveTo>
                <a:lnTo>
                  <a:pt x="69976" y="43814"/>
                </a:lnTo>
                <a:lnTo>
                  <a:pt x="71882" y="45592"/>
                </a:lnTo>
                <a:lnTo>
                  <a:pt x="86613" y="45592"/>
                </a:lnTo>
                <a:lnTo>
                  <a:pt x="85547" y="43814"/>
                </a:lnTo>
                <a:close/>
              </a:path>
              <a:path w="187325" h="902970">
                <a:moveTo>
                  <a:pt x="72594" y="31230"/>
                </a:moveTo>
                <a:lnTo>
                  <a:pt x="67835" y="43245"/>
                </a:lnTo>
                <a:lnTo>
                  <a:pt x="70827" y="44981"/>
                </a:lnTo>
                <a:lnTo>
                  <a:pt x="69976" y="43814"/>
                </a:lnTo>
                <a:lnTo>
                  <a:pt x="85547" y="43814"/>
                </a:lnTo>
                <a:lnTo>
                  <a:pt x="84709" y="42417"/>
                </a:lnTo>
                <a:lnTo>
                  <a:pt x="80263" y="36321"/>
                </a:lnTo>
                <a:lnTo>
                  <a:pt x="79756" y="35559"/>
                </a:lnTo>
                <a:lnTo>
                  <a:pt x="79121" y="35051"/>
                </a:lnTo>
                <a:lnTo>
                  <a:pt x="78359" y="34543"/>
                </a:lnTo>
                <a:lnTo>
                  <a:pt x="72594" y="31230"/>
                </a:lnTo>
                <a:close/>
              </a:path>
              <a:path w="187325" h="902970">
                <a:moveTo>
                  <a:pt x="59182" y="23494"/>
                </a:moveTo>
                <a:lnTo>
                  <a:pt x="55372" y="24510"/>
                </a:lnTo>
                <a:lnTo>
                  <a:pt x="51815" y="30606"/>
                </a:lnTo>
                <a:lnTo>
                  <a:pt x="52832" y="34543"/>
                </a:lnTo>
                <a:lnTo>
                  <a:pt x="67835" y="43245"/>
                </a:lnTo>
                <a:lnTo>
                  <a:pt x="72594" y="31230"/>
                </a:lnTo>
                <a:lnTo>
                  <a:pt x="59182" y="23494"/>
                </a:lnTo>
                <a:close/>
              </a:path>
              <a:path w="187325" h="902970">
                <a:moveTo>
                  <a:pt x="75657" y="23494"/>
                </a:moveTo>
                <a:lnTo>
                  <a:pt x="59182" y="23494"/>
                </a:lnTo>
                <a:lnTo>
                  <a:pt x="72594" y="31230"/>
                </a:lnTo>
                <a:lnTo>
                  <a:pt x="75657" y="23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3046602" y="2973678"/>
            <a:ext cx="89471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24460">
              <a:lnSpc>
                <a:spcPct val="1179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OP-Amp  </a:t>
            </a:r>
            <a:r>
              <a:rPr dirty="0" sz="1400" spc="-5" b="1">
                <a:latin typeface="Calibri"/>
                <a:cs typeface="Calibri"/>
              </a:rPr>
              <a:t>comp</a:t>
            </a:r>
            <a:r>
              <a:rPr dirty="0" sz="1400" spc="-10" b="1">
                <a:latin typeface="Calibri"/>
                <a:cs typeface="Calibri"/>
              </a:rPr>
              <a:t>a</a:t>
            </a:r>
            <a:r>
              <a:rPr dirty="0" sz="1400" b="1">
                <a:latin typeface="Calibri"/>
                <a:cs typeface="Calibri"/>
              </a:rPr>
              <a:t>r</a:t>
            </a:r>
            <a:r>
              <a:rPr dirty="0" sz="1400" spc="-10" b="1">
                <a:latin typeface="Calibri"/>
                <a:cs typeface="Calibri"/>
              </a:rPr>
              <a:t>a</a:t>
            </a:r>
            <a:r>
              <a:rPr dirty="0" sz="1400" b="1">
                <a:latin typeface="Calibri"/>
                <a:cs typeface="Calibri"/>
              </a:rPr>
              <a:t>t</a:t>
            </a:r>
            <a:r>
              <a:rPr dirty="0" sz="1400" spc="-15" b="1">
                <a:latin typeface="Calibri"/>
                <a:cs typeface="Calibri"/>
              </a:rPr>
              <a:t>o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29080" y="1293621"/>
            <a:ext cx="5306060" cy="16903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comparator output is high and the output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opposite </a:t>
            </a:r>
            <a:r>
              <a:rPr dirty="0" sz="1400">
                <a:latin typeface="Times New Roman"/>
                <a:cs typeface="Times New Roman"/>
              </a:rPr>
              <a:t>case. </a:t>
            </a:r>
            <a:r>
              <a:rPr dirty="0" sz="1400" spc="10">
                <a:latin typeface="Times New Roman"/>
                <a:cs typeface="Times New Roman"/>
              </a:rPr>
              <a:t>A(</a:t>
            </a:r>
            <a:r>
              <a:rPr dirty="0" sz="1400" spc="10" b="1" i="1">
                <a:latin typeface="Times New Roman"/>
                <a:cs typeface="Times New Roman"/>
              </a:rPr>
              <a:t>3  </a:t>
            </a:r>
            <a:r>
              <a:rPr dirty="0" sz="1400" spc="-5" b="1" i="1">
                <a:latin typeface="Times New Roman"/>
                <a:cs typeface="Times New Roman"/>
              </a:rPr>
              <a:t>bits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convertor uses seven comparator circuits, </a:t>
            </a:r>
            <a:r>
              <a:rPr dirty="0" sz="1400" b="1" i="1">
                <a:latin typeface="Times New Roman"/>
                <a:cs typeface="Times New Roman"/>
              </a:rPr>
              <a:t>4 </a:t>
            </a:r>
            <a:r>
              <a:rPr dirty="0" sz="1400" spc="-5" b="1" i="1">
                <a:latin typeface="Times New Roman"/>
                <a:cs typeface="Times New Roman"/>
              </a:rPr>
              <a:t>bits </a:t>
            </a:r>
            <a:r>
              <a:rPr dirty="0" sz="1400" spc="-5">
                <a:latin typeface="Times New Roman"/>
                <a:cs typeface="Times New Roman"/>
              </a:rPr>
              <a:t>uses fifteen and </a:t>
            </a:r>
            <a:r>
              <a:rPr dirty="0" sz="1400">
                <a:latin typeface="Times New Roman"/>
                <a:cs typeface="Times New Roman"/>
              </a:rPr>
              <a:t>so  on, </a:t>
            </a:r>
            <a:r>
              <a:rPr dirty="0" sz="1400" spc="-5">
                <a:latin typeface="Times New Roman"/>
                <a:cs typeface="Times New Roman"/>
              </a:rPr>
              <a:t>generally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b="1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bits there </a:t>
            </a:r>
            <a:r>
              <a:rPr dirty="0" sz="1400">
                <a:latin typeface="Times New Roman"/>
                <a:cs typeface="Times New Roman"/>
              </a:rPr>
              <a:t>are (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 b="1" i="1">
                <a:latin typeface="Times New Roman"/>
                <a:cs typeface="Times New Roman"/>
              </a:rPr>
              <a:t>-1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comparator circuits. The resistive  voltage divider circuit sets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reference voltage for </a:t>
            </a:r>
            <a:r>
              <a:rPr dirty="0" sz="1400" spc="-10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comparator, </a:t>
            </a:r>
            <a:r>
              <a:rPr dirty="0" sz="1400" spc="-5">
                <a:latin typeface="Times New Roman"/>
                <a:cs typeface="Times New Roman"/>
              </a:rPr>
              <a:t>this  </a:t>
            </a:r>
            <a:r>
              <a:rPr dirty="0" sz="1400">
                <a:latin typeface="Times New Roman"/>
                <a:cs typeface="Times New Roman"/>
              </a:rPr>
              <a:t>means </a:t>
            </a:r>
            <a:r>
              <a:rPr dirty="0" sz="1400" spc="-5">
                <a:latin typeface="Times New Roman"/>
                <a:cs typeface="Times New Roman"/>
              </a:rPr>
              <a:t>that the </a:t>
            </a:r>
            <a:r>
              <a:rPr dirty="0" sz="1400">
                <a:latin typeface="Times New Roman"/>
                <a:cs typeface="Times New Roman"/>
              </a:rPr>
              <a:t>reference </a:t>
            </a:r>
            <a:r>
              <a:rPr dirty="0" sz="1400" spc="-5">
                <a:latin typeface="Times New Roman"/>
                <a:cs typeface="Times New Roman"/>
              </a:rPr>
              <a:t>voltages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V/2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 b="1" i="1">
                <a:latin typeface="Times New Roman"/>
                <a:cs typeface="Times New Roman"/>
              </a:rPr>
              <a:t>, </a:t>
            </a:r>
            <a:r>
              <a:rPr dirty="0" sz="1400" spc="-10" b="1" i="1">
                <a:latin typeface="Times New Roman"/>
                <a:cs typeface="Times New Roman"/>
              </a:rPr>
              <a:t>2V/ 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 b="1" i="1">
                <a:latin typeface="Times New Roman"/>
                <a:cs typeface="Times New Roman"/>
              </a:rPr>
              <a:t>, 3V/2</a:t>
            </a:r>
            <a:r>
              <a:rPr dirty="0" baseline="40123" sz="1350" b="1" i="1">
                <a:latin typeface="Times New Roman"/>
                <a:cs typeface="Times New Roman"/>
              </a:rPr>
              <a:t>n</a:t>
            </a:r>
            <a:r>
              <a:rPr dirty="0" sz="1400" b="1" i="1">
                <a:latin typeface="Times New Roman"/>
                <a:cs typeface="Times New Roman"/>
              </a:rPr>
              <a:t>, </a:t>
            </a:r>
            <a:r>
              <a:rPr dirty="0" sz="1400" spc="-5" b="1" i="1">
                <a:latin typeface="Times New Roman"/>
                <a:cs typeface="Times New Roman"/>
              </a:rPr>
              <a:t>4V/2</a:t>
            </a:r>
            <a:r>
              <a:rPr dirty="0" baseline="40123" sz="1350" spc="-7" b="1" i="1">
                <a:latin typeface="Times New Roman"/>
                <a:cs typeface="Times New Roman"/>
              </a:rPr>
              <a:t>n</a:t>
            </a:r>
            <a:r>
              <a:rPr dirty="0" sz="1400" spc="-5" b="1" i="1">
                <a:latin typeface="Times New Roman"/>
                <a:cs typeface="Times New Roman"/>
              </a:rPr>
              <a:t>…. etc</a:t>
            </a:r>
            <a:r>
              <a:rPr dirty="0" sz="1400" spc="-5">
                <a:latin typeface="Times New Roman"/>
                <a:cs typeface="Times New Roman"/>
              </a:rPr>
              <a:t>).  </a:t>
            </a:r>
            <a:r>
              <a:rPr dirty="0" sz="1400">
                <a:latin typeface="Times New Roman"/>
                <a:cs typeface="Times New Roman"/>
              </a:rPr>
              <a:t>Figure 5 </a:t>
            </a:r>
            <a:r>
              <a:rPr dirty="0" sz="1400" spc="-5">
                <a:latin typeface="Times New Roman"/>
                <a:cs typeface="Times New Roman"/>
              </a:rPr>
              <a:t>shows three </a:t>
            </a:r>
            <a:r>
              <a:rPr dirty="0" sz="1400">
                <a:latin typeface="Times New Roman"/>
                <a:cs typeface="Times New Roman"/>
              </a:rPr>
              <a:t>bits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</a:pPr>
            <a:r>
              <a:rPr dirty="0" baseline="7936" sz="2100" spc="-7" b="1">
                <a:latin typeface="Calibri"/>
                <a:cs typeface="Calibri"/>
              </a:rPr>
              <a:t>+V</a:t>
            </a:r>
            <a:r>
              <a:rPr dirty="0" sz="900" spc="-5" b="1">
                <a:latin typeface="Calibri"/>
                <a:cs typeface="Calibri"/>
              </a:rPr>
              <a:t>REF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350010" y="8602217"/>
            <a:ext cx="5085715" cy="905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0906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Fig 5 </a:t>
            </a:r>
            <a:r>
              <a:rPr dirty="0" sz="1400" spc="-5" b="1">
                <a:latin typeface="Calibri"/>
                <a:cs typeface="Calibri"/>
              </a:rPr>
              <a:t>Three bits flash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ADC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20320">
              <a:lnSpc>
                <a:spcPts val="1630"/>
              </a:lnSpc>
              <a:spcBef>
                <a:spcPts val="5"/>
              </a:spcBef>
            </a:pPr>
            <a:r>
              <a:rPr dirty="0" sz="1400" b="1">
                <a:latin typeface="Times New Roman"/>
                <a:cs typeface="Times New Roman"/>
              </a:rPr>
              <a:t>2. </a:t>
            </a:r>
            <a:r>
              <a:rPr dirty="0" sz="1400" spc="-5" b="1">
                <a:latin typeface="Times New Roman"/>
                <a:cs typeface="Times New Roman"/>
              </a:rPr>
              <a:t>Half-Flash </a:t>
            </a:r>
            <a:r>
              <a:rPr dirty="0" sz="1400" spc="-5" b="1" i="1">
                <a:latin typeface="Times New Roman"/>
                <a:cs typeface="Times New Roman"/>
              </a:rPr>
              <a:t>A/D</a:t>
            </a:r>
            <a:r>
              <a:rPr dirty="0" sz="1400" spc="30" b="1" i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The half-flash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converter, also 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pipeline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10" b="1" i="1">
                <a:latin typeface="Times New Roman"/>
                <a:cs typeface="Times New Roman"/>
              </a:rPr>
              <a:t>A/D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473453" y="4008246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426210" y="4617846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426210" y="5251830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426210" y="7786496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444497" y="6460616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426210" y="5863208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444497" y="6828510"/>
            <a:ext cx="670560" cy="98107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356870">
              <a:lnSpc>
                <a:spcPct val="100000"/>
              </a:lnSpc>
              <a:spcBef>
                <a:spcPts val="640"/>
              </a:spcBef>
            </a:pPr>
            <a:r>
              <a:rPr dirty="0" sz="1400" spc="-5" b="1">
                <a:latin typeface="Calibri"/>
                <a:cs typeface="Calibri"/>
              </a:rPr>
              <a:t>V/4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38544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V</a:t>
            </a:r>
            <a:r>
              <a:rPr dirty="0" sz="1400" spc="-10" b="1">
                <a:latin typeface="Calibri"/>
                <a:cs typeface="Calibri"/>
              </a:rPr>
              <a:t>/</a:t>
            </a:r>
            <a:r>
              <a:rPr dirty="0" sz="1400" b="1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1723389" y="4567554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5">
                <a:moveTo>
                  <a:pt x="0" y="634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742439" y="5158739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5">
                <a:moveTo>
                  <a:pt x="0" y="635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732914" y="5830569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5">
                <a:moveTo>
                  <a:pt x="0" y="635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732914" y="6475094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5">
                <a:moveTo>
                  <a:pt x="0" y="635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723389" y="7126604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4">
                <a:moveTo>
                  <a:pt x="0" y="634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710689" y="7787004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4">
                <a:moveTo>
                  <a:pt x="0" y="634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710054" y="7785734"/>
            <a:ext cx="120650" cy="33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51305" y="8449309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617980" y="850645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664970" y="857122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722754" y="811593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299970" y="4383404"/>
            <a:ext cx="477520" cy="635"/>
          </a:xfrm>
          <a:custGeom>
            <a:avLst/>
            <a:gdLst/>
            <a:ahLst/>
            <a:cxnLst/>
            <a:rect l="l" t="t" r="r" b="b"/>
            <a:pathLst>
              <a:path w="477519" h="635">
                <a:moveTo>
                  <a:pt x="0" y="0"/>
                </a:moveTo>
                <a:lnTo>
                  <a:pt x="477519" y="63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273300" y="4979034"/>
            <a:ext cx="537210" cy="635"/>
          </a:xfrm>
          <a:custGeom>
            <a:avLst/>
            <a:gdLst/>
            <a:ahLst/>
            <a:cxnLst/>
            <a:rect l="l" t="t" r="r" b="b"/>
            <a:pathLst>
              <a:path w="537210" h="635">
                <a:moveTo>
                  <a:pt x="0" y="0"/>
                </a:moveTo>
                <a:lnTo>
                  <a:pt x="537210" y="63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274570" y="564070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4" h="0">
                <a:moveTo>
                  <a:pt x="0" y="0"/>
                </a:moveTo>
                <a:lnTo>
                  <a:pt x="52514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274570" y="6292214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4" h="0">
                <a:moveTo>
                  <a:pt x="0" y="0"/>
                </a:moveTo>
                <a:lnTo>
                  <a:pt x="5060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284095" y="6931659"/>
            <a:ext cx="504190" cy="635"/>
          </a:xfrm>
          <a:custGeom>
            <a:avLst/>
            <a:gdLst/>
            <a:ahLst/>
            <a:cxnLst/>
            <a:rect l="l" t="t" r="r" b="b"/>
            <a:pathLst>
              <a:path w="504189" h="634">
                <a:moveTo>
                  <a:pt x="0" y="0"/>
                </a:moveTo>
                <a:lnTo>
                  <a:pt x="50419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254250" y="7606029"/>
            <a:ext cx="504190" cy="635"/>
          </a:xfrm>
          <a:custGeom>
            <a:avLst/>
            <a:gdLst/>
            <a:ahLst/>
            <a:cxnLst/>
            <a:rect l="l" t="t" r="r" b="b"/>
            <a:pathLst>
              <a:path w="504189" h="634">
                <a:moveTo>
                  <a:pt x="0" y="0"/>
                </a:moveTo>
                <a:lnTo>
                  <a:pt x="504189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1494789" y="337692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1475739" y="3698239"/>
            <a:ext cx="1304925" cy="0"/>
          </a:xfrm>
          <a:custGeom>
            <a:avLst/>
            <a:gdLst/>
            <a:ahLst/>
            <a:cxnLst/>
            <a:rect l="l" t="t" r="r" b="b"/>
            <a:pathLst>
              <a:path w="1304925" h="0">
                <a:moveTo>
                  <a:pt x="0" y="0"/>
                </a:moveTo>
                <a:lnTo>
                  <a:pt x="130492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474787" y="3650297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725295" y="3052444"/>
            <a:ext cx="6985" cy="285750"/>
          </a:xfrm>
          <a:custGeom>
            <a:avLst/>
            <a:gdLst/>
            <a:ahLst/>
            <a:cxnLst/>
            <a:rect l="l" t="t" r="r" b="b"/>
            <a:pathLst>
              <a:path w="6985" h="285750">
                <a:moveTo>
                  <a:pt x="0" y="285750"/>
                </a:moveTo>
                <a:lnTo>
                  <a:pt x="69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691957" y="301402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712595" y="3336289"/>
            <a:ext cx="120650" cy="330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719579" y="3952239"/>
            <a:ext cx="115824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719579" y="4587239"/>
            <a:ext cx="115824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719579" y="7147559"/>
            <a:ext cx="115824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716404" y="5220334"/>
            <a:ext cx="116009" cy="330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716404" y="5860414"/>
            <a:ext cx="116009" cy="330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719579" y="6495414"/>
            <a:ext cx="115824" cy="330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732279" y="747267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4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732279" y="68237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732279" y="618743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732279" y="553656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732279" y="491108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732279" y="427291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732279" y="3637914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274570" y="3679824"/>
            <a:ext cx="27940" cy="3936365"/>
          </a:xfrm>
          <a:custGeom>
            <a:avLst/>
            <a:gdLst/>
            <a:ahLst/>
            <a:cxnLst/>
            <a:rect l="l" t="t" r="r" b="b"/>
            <a:pathLst>
              <a:path w="27939" h="3936365">
                <a:moveTo>
                  <a:pt x="0" y="3936364"/>
                </a:moveTo>
                <a:lnTo>
                  <a:pt x="279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713864" y="3898264"/>
            <a:ext cx="1066800" cy="635"/>
          </a:xfrm>
          <a:custGeom>
            <a:avLst/>
            <a:gdLst/>
            <a:ahLst/>
            <a:cxnLst/>
            <a:rect l="l" t="t" r="r" b="b"/>
            <a:pathLst>
              <a:path w="1066800" h="635">
                <a:moveTo>
                  <a:pt x="0" y="635"/>
                </a:moveTo>
                <a:lnTo>
                  <a:pt x="1066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261552" y="3638232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690052" y="3847782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257107" y="4344987"/>
            <a:ext cx="81280" cy="812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84972" y="4520247"/>
            <a:ext cx="81279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254567" y="4932997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98307" y="5120322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250757" y="5594667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684972" y="5793422"/>
            <a:ext cx="81279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250757" y="6243637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694497" y="6424612"/>
            <a:ext cx="81279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232977" y="6888797"/>
            <a:ext cx="81280" cy="812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694497" y="7077392"/>
            <a:ext cx="81279" cy="812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695767" y="7751127"/>
            <a:ext cx="81280" cy="812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967989" y="3512311"/>
            <a:ext cx="276225" cy="186055"/>
          </a:xfrm>
          <a:custGeom>
            <a:avLst/>
            <a:gdLst/>
            <a:ahLst/>
            <a:cxnLst/>
            <a:rect l="l" t="t" r="r" b="b"/>
            <a:pathLst>
              <a:path w="276225" h="186054">
                <a:moveTo>
                  <a:pt x="43053" y="112395"/>
                </a:moveTo>
                <a:lnTo>
                  <a:pt x="0" y="185927"/>
                </a:lnTo>
                <a:lnTo>
                  <a:pt x="84709" y="176275"/>
                </a:lnTo>
                <a:lnTo>
                  <a:pt x="75350" y="161925"/>
                </a:lnTo>
                <a:lnTo>
                  <a:pt x="60198" y="161925"/>
                </a:lnTo>
                <a:lnTo>
                  <a:pt x="46228" y="140589"/>
                </a:lnTo>
                <a:lnTo>
                  <a:pt x="56906" y="133639"/>
                </a:lnTo>
                <a:lnTo>
                  <a:pt x="43053" y="112395"/>
                </a:lnTo>
                <a:close/>
              </a:path>
              <a:path w="276225" h="186054">
                <a:moveTo>
                  <a:pt x="56906" y="133639"/>
                </a:moveTo>
                <a:lnTo>
                  <a:pt x="46228" y="140589"/>
                </a:lnTo>
                <a:lnTo>
                  <a:pt x="60198" y="161925"/>
                </a:lnTo>
                <a:lnTo>
                  <a:pt x="70836" y="155001"/>
                </a:lnTo>
                <a:lnTo>
                  <a:pt x="56906" y="133639"/>
                </a:lnTo>
                <a:close/>
              </a:path>
              <a:path w="276225" h="186054">
                <a:moveTo>
                  <a:pt x="70836" y="155001"/>
                </a:moveTo>
                <a:lnTo>
                  <a:pt x="60198" y="161925"/>
                </a:lnTo>
                <a:lnTo>
                  <a:pt x="75350" y="161925"/>
                </a:lnTo>
                <a:lnTo>
                  <a:pt x="70836" y="155001"/>
                </a:lnTo>
                <a:close/>
              </a:path>
              <a:path w="276225" h="186054">
                <a:moveTo>
                  <a:pt x="262255" y="0"/>
                </a:moveTo>
                <a:lnTo>
                  <a:pt x="56906" y="133639"/>
                </a:lnTo>
                <a:lnTo>
                  <a:pt x="70836" y="155001"/>
                </a:lnTo>
                <a:lnTo>
                  <a:pt x="276225" y="21336"/>
                </a:lnTo>
                <a:lnTo>
                  <a:pt x="2622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475739" y="3362832"/>
            <a:ext cx="616585" cy="285750"/>
          </a:xfrm>
          <a:custGeom>
            <a:avLst/>
            <a:gdLst/>
            <a:ahLst/>
            <a:cxnLst/>
            <a:rect l="l" t="t" r="r" b="b"/>
            <a:pathLst>
              <a:path w="616585" h="285750">
                <a:moveTo>
                  <a:pt x="54356" y="215773"/>
                </a:moveTo>
                <a:lnTo>
                  <a:pt x="0" y="281431"/>
                </a:lnTo>
                <a:lnTo>
                  <a:pt x="85090" y="285496"/>
                </a:lnTo>
                <a:lnTo>
                  <a:pt x="77140" y="267461"/>
                </a:lnTo>
                <a:lnTo>
                  <a:pt x="63246" y="267461"/>
                </a:lnTo>
                <a:lnTo>
                  <a:pt x="52959" y="244221"/>
                </a:lnTo>
                <a:lnTo>
                  <a:pt x="64626" y="239072"/>
                </a:lnTo>
                <a:lnTo>
                  <a:pt x="54356" y="215773"/>
                </a:lnTo>
                <a:close/>
              </a:path>
              <a:path w="616585" h="285750">
                <a:moveTo>
                  <a:pt x="64626" y="239072"/>
                </a:moveTo>
                <a:lnTo>
                  <a:pt x="52959" y="244221"/>
                </a:lnTo>
                <a:lnTo>
                  <a:pt x="63246" y="267461"/>
                </a:lnTo>
                <a:lnTo>
                  <a:pt x="74876" y="262326"/>
                </a:lnTo>
                <a:lnTo>
                  <a:pt x="64626" y="239072"/>
                </a:lnTo>
                <a:close/>
              </a:path>
              <a:path w="616585" h="285750">
                <a:moveTo>
                  <a:pt x="74876" y="262326"/>
                </a:moveTo>
                <a:lnTo>
                  <a:pt x="63246" y="267461"/>
                </a:lnTo>
                <a:lnTo>
                  <a:pt x="77140" y="267461"/>
                </a:lnTo>
                <a:lnTo>
                  <a:pt x="74876" y="262326"/>
                </a:lnTo>
                <a:close/>
              </a:path>
              <a:path w="616585" h="285750">
                <a:moveTo>
                  <a:pt x="606424" y="0"/>
                </a:moveTo>
                <a:lnTo>
                  <a:pt x="64626" y="239072"/>
                </a:lnTo>
                <a:lnTo>
                  <a:pt x="74876" y="262326"/>
                </a:lnTo>
                <a:lnTo>
                  <a:pt x="616585" y="23114"/>
                </a:lnTo>
                <a:lnTo>
                  <a:pt x="606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1129080" y="9491786"/>
            <a:ext cx="5302250" cy="588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converter,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variant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flash-type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converter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largely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overcomes</a:t>
            </a:r>
            <a:endParaRPr sz="1400">
              <a:latin typeface="Times New Roman"/>
              <a:cs typeface="Times New Roman"/>
            </a:endParaRPr>
          </a:p>
          <a:p>
            <a:pPr algn="ctr" marL="7620">
              <a:lnSpc>
                <a:spcPct val="100000"/>
              </a:lnSpc>
              <a:spcBef>
                <a:spcPts val="395"/>
              </a:spcBef>
            </a:pPr>
            <a:fld id="{81D60167-4931-47E6-BA6A-407CBD079E47}" type="slidenum">
              <a:rPr dirty="0" sz="2000">
                <a:latin typeface="Calibri"/>
                <a:cs typeface="Calibri"/>
              </a:rPr>
              <a:t>6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93621"/>
            <a:ext cx="5306060" cy="310197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primary disadvantage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high-resolution full-flash converter,  namely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prohibitively large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comparators required, without  significantly degrading its high-speed conversion performance. Compared 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full-flash converter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certain resolution, while the number of  comparators and associated resistors is drastically </a:t>
            </a:r>
            <a:r>
              <a:rPr dirty="0" sz="1400">
                <a:latin typeface="Times New Roman"/>
                <a:cs typeface="Times New Roman"/>
              </a:rPr>
              <a:t>reduced in a half-flash  </a:t>
            </a:r>
            <a:r>
              <a:rPr dirty="0" sz="1400" spc="-5">
                <a:latin typeface="Times New Roman"/>
                <a:cs typeface="Times New Roman"/>
              </a:rPr>
              <a:t>converter, the conversion time increases approximately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factor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two</a:t>
            </a:r>
            <a:r>
              <a:rPr dirty="0" sz="1400" spc="-5">
                <a:latin typeface="Times New Roman"/>
                <a:cs typeface="Times New Roman"/>
              </a:rPr>
              <a:t>.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n-bit </a:t>
            </a:r>
            <a:r>
              <a:rPr dirty="0" sz="1400" spc="-5">
                <a:latin typeface="Times New Roman"/>
                <a:cs typeface="Times New Roman"/>
              </a:rPr>
              <a:t>flash converter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comparators required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n</a:t>
            </a:r>
            <a:r>
              <a:rPr dirty="0" sz="1400" spc="-5" b="1" i="1">
                <a:latin typeface="Times New Roman"/>
                <a:cs typeface="Times New Roman"/>
              </a:rPr>
              <a:t>−1</a:t>
            </a:r>
            <a:r>
              <a:rPr dirty="0" sz="1400" spc="-5">
                <a:latin typeface="Times New Roman"/>
                <a:cs typeface="Times New Roman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encoding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amplitude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one comparator for </a:t>
            </a:r>
            <a:r>
              <a:rPr dirty="0" sz="1400">
                <a:latin typeface="Times New Roman"/>
                <a:cs typeface="Times New Roman"/>
              </a:rPr>
              <a:t>polarity}, </a:t>
            </a:r>
            <a:r>
              <a:rPr dirty="0" sz="1400" spc="-5">
                <a:latin typeface="Times New Roman"/>
                <a:cs typeface="Times New Roman"/>
              </a:rPr>
              <a:t>while the  same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equivalent half-flash converter would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b="1" i="1">
                <a:latin typeface="Times New Roman"/>
                <a:cs typeface="Times New Roman"/>
              </a:rPr>
              <a:t>2 × 2</a:t>
            </a:r>
            <a:r>
              <a:rPr dirty="0" baseline="40123" sz="1350" b="1" i="1">
                <a:latin typeface="Times New Roman"/>
                <a:cs typeface="Times New Roman"/>
              </a:rPr>
              <a:t>n/2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eight-bit converter, the number is </a:t>
            </a:r>
            <a:r>
              <a:rPr dirty="0" sz="1400" b="1" i="1">
                <a:latin typeface="Times New Roman"/>
                <a:cs typeface="Times New Roman"/>
              </a:rPr>
              <a:t>32 </a:t>
            </a:r>
            <a:r>
              <a:rPr dirty="0" sz="1400">
                <a:latin typeface="Times New Roman"/>
                <a:cs typeface="Times New Roman"/>
              </a:rPr>
              <a:t>(for </a:t>
            </a:r>
            <a:r>
              <a:rPr dirty="0" sz="1400" spc="-5">
                <a:latin typeface="Times New Roman"/>
                <a:cs typeface="Times New Roman"/>
              </a:rPr>
              <a:t>half-flash) against </a:t>
            </a:r>
            <a:r>
              <a:rPr dirty="0" sz="1400" spc="-5" b="1" i="1">
                <a:latin typeface="Times New Roman"/>
                <a:cs typeface="Times New Roman"/>
              </a:rPr>
              <a:t>256 </a:t>
            </a:r>
            <a:r>
              <a:rPr dirty="0" sz="1400" spc="-5">
                <a:latin typeface="Times New Roman"/>
                <a:cs typeface="Times New Roman"/>
              </a:rPr>
              <a:t>(for  </a:t>
            </a:r>
            <a:r>
              <a:rPr dirty="0" sz="1400">
                <a:latin typeface="Times New Roman"/>
                <a:cs typeface="Times New Roman"/>
              </a:rPr>
              <a:t>full </a:t>
            </a:r>
            <a:r>
              <a:rPr dirty="0" sz="1400" spc="-5">
                <a:latin typeface="Times New Roman"/>
                <a:cs typeface="Times New Roman"/>
              </a:rPr>
              <a:t>flash).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595"/>
              </a:lnSpc>
              <a:tabLst>
                <a:tab pos="513715" algn="l"/>
              </a:tabLst>
            </a:pPr>
            <a:r>
              <a:rPr dirty="0" sz="1400" b="1">
                <a:latin typeface="Times New Roman"/>
                <a:cs typeface="Times New Roman"/>
              </a:rPr>
              <a:t>3.	Dual- </a:t>
            </a:r>
            <a:r>
              <a:rPr dirty="0" sz="1400" spc="-5" b="1">
                <a:latin typeface="Times New Roman"/>
                <a:cs typeface="Times New Roman"/>
              </a:rPr>
              <a:t>Slop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ADC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 indent="220345">
              <a:lnSpc>
                <a:spcPts val="1610"/>
              </a:lnSpc>
              <a:spcBef>
                <a:spcPts val="7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dual-slop ADC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common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digital voltmeters and other types of  measurement instruments. Figure </a:t>
            </a:r>
            <a:r>
              <a:rPr dirty="0" sz="1400">
                <a:latin typeface="Times New Roman"/>
                <a:cs typeface="Times New Roman"/>
              </a:rPr>
              <a:t>6 </a:t>
            </a:r>
            <a:r>
              <a:rPr dirty="0" sz="1400" spc="-5">
                <a:latin typeface="Times New Roman"/>
                <a:cs typeface="Times New Roman"/>
              </a:rPr>
              <a:t>shows the 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 convertor.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7630" y="7429880"/>
            <a:ext cx="2507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4. </a:t>
            </a:r>
            <a:r>
              <a:rPr dirty="0" sz="1400" spc="-5" b="1">
                <a:latin typeface="Times New Roman"/>
                <a:cs typeface="Times New Roman"/>
              </a:rPr>
              <a:t>Counter-Type A/D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7632572"/>
            <a:ext cx="5305425" cy="21177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22034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The 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in Figure 7; the operation of  this convertor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expressed in the </a:t>
            </a:r>
            <a:r>
              <a:rPr dirty="0" sz="1400" spc="-10">
                <a:latin typeface="Times New Roman"/>
                <a:cs typeface="Times New Roman"/>
              </a:rPr>
              <a:t>following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steps:</a:t>
            </a:r>
            <a:endParaRPr sz="1400">
              <a:latin typeface="Times New Roman"/>
              <a:cs typeface="Times New Roman"/>
            </a:endParaRPr>
          </a:p>
          <a:p>
            <a:pPr marL="512445" indent="-228600">
              <a:lnSpc>
                <a:spcPts val="1660"/>
              </a:lnSpc>
              <a:buFont typeface="Symbol"/>
              <a:buChar char=""/>
              <a:tabLst>
                <a:tab pos="512445" algn="l"/>
                <a:tab pos="5130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counter is reset (all outputs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zeros)</a:t>
            </a:r>
            <a:endParaRPr sz="1400">
              <a:latin typeface="Times New Roman"/>
              <a:cs typeface="Times New Roman"/>
            </a:endParaRPr>
          </a:p>
          <a:p>
            <a:pPr algn="just" marL="512445" marR="5080" indent="-228600">
              <a:lnSpc>
                <a:spcPts val="1620"/>
              </a:lnSpc>
              <a:spcBef>
                <a:spcPts val="130"/>
              </a:spcBef>
              <a:buFont typeface="Symbol"/>
              <a:buChar char=""/>
              <a:tabLst>
                <a:tab pos="5130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gate is enabled and the clock pulse is applied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of 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counter</a:t>
            </a:r>
            <a:endParaRPr sz="1400">
              <a:latin typeface="Times New Roman"/>
              <a:cs typeface="Times New Roman"/>
            </a:endParaRPr>
          </a:p>
          <a:p>
            <a:pPr algn="just" marL="512445" marR="5080" indent="-228600">
              <a:lnSpc>
                <a:spcPct val="95900"/>
              </a:lnSpc>
              <a:spcBef>
                <a:spcPts val="50"/>
              </a:spcBef>
              <a:buFont typeface="Symbol"/>
              <a:buChar char=""/>
              <a:tabLst>
                <a:tab pos="5130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counter is </a:t>
            </a:r>
            <a:r>
              <a:rPr dirty="0" sz="1400" spc="-10">
                <a:latin typeface="Times New Roman"/>
                <a:cs typeface="Times New Roman"/>
              </a:rPr>
              <a:t>applied 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inputs and the  output of DAC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applied to the comparator circuit. When the  </a:t>
            </a:r>
            <a:r>
              <a:rPr dirty="0" sz="1400" spc="-5" b="1" i="1">
                <a:latin typeface="Times New Roman"/>
                <a:cs typeface="Times New Roman"/>
              </a:rPr>
              <a:t>DAC </a:t>
            </a:r>
            <a:r>
              <a:rPr dirty="0" sz="1400" spc="-5">
                <a:latin typeface="Times New Roman"/>
                <a:cs typeface="Times New Roman"/>
              </a:rPr>
              <a:t>output exceeds the input analog signal,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comparator  changes state, the gate is disabled 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counter stops. The  counter output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that instant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the required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digital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96888" y="7108926"/>
            <a:ext cx="421640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8200"/>
              </a:lnSpc>
              <a:spcBef>
                <a:spcPts val="95"/>
              </a:spcBef>
            </a:pPr>
            <a:r>
              <a:rPr dirty="0" sz="1100" spc="-5" b="1">
                <a:latin typeface="Calibri"/>
                <a:cs typeface="Calibri"/>
              </a:rPr>
              <a:t>Binary  </a:t>
            </a:r>
            <a:r>
              <a:rPr dirty="0" sz="1100" spc="-10" b="1">
                <a:latin typeface="Calibri"/>
                <a:cs typeface="Calibri"/>
              </a:rPr>
              <a:t>o</a:t>
            </a:r>
            <a:r>
              <a:rPr dirty="0" sz="1100" spc="-5" b="1">
                <a:latin typeface="Calibri"/>
                <a:cs typeface="Calibri"/>
              </a:rPr>
              <a:t>u</a:t>
            </a:r>
            <a:r>
              <a:rPr dirty="0" sz="1100" b="1">
                <a:latin typeface="Calibri"/>
                <a:cs typeface="Calibri"/>
              </a:rPr>
              <a:t>t</a:t>
            </a:r>
            <a:r>
              <a:rPr dirty="0" sz="1100" spc="-5" b="1">
                <a:latin typeface="Calibri"/>
                <a:cs typeface="Calibri"/>
              </a:rPr>
              <a:t>pu</a:t>
            </a:r>
            <a:r>
              <a:rPr dirty="0" sz="1100" b="1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4340" y="7303389"/>
            <a:ext cx="13887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7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6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5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4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3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2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1</a:t>
            </a:r>
            <a:r>
              <a:rPr dirty="0" sz="1400" spc="-5" b="1">
                <a:latin typeface="Calibri"/>
                <a:cs typeface="Calibri"/>
              </a:rPr>
              <a:t>D</a:t>
            </a:r>
            <a:r>
              <a:rPr dirty="0" baseline="-12345" sz="1350" spc="-7" b="1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55996" y="6769989"/>
            <a:ext cx="2171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33009" y="6690994"/>
            <a:ext cx="1363980" cy="419100"/>
          </a:xfrm>
          <a:custGeom>
            <a:avLst/>
            <a:gdLst/>
            <a:ahLst/>
            <a:cxnLst/>
            <a:rect l="l" t="t" r="r" b="b"/>
            <a:pathLst>
              <a:path w="1363979" h="419100">
                <a:moveTo>
                  <a:pt x="0" y="419099"/>
                </a:moveTo>
                <a:lnTo>
                  <a:pt x="1363980" y="419099"/>
                </a:lnTo>
                <a:lnTo>
                  <a:pt x="1363980" y="0"/>
                </a:lnTo>
                <a:lnTo>
                  <a:pt x="0" y="0"/>
                </a:lnTo>
                <a:lnTo>
                  <a:pt x="0" y="4190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425185" y="6730365"/>
            <a:ext cx="5695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Latches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75554" y="709167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37479" y="709167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22900" y="709167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87365" y="7101204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49290" y="711072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39790" y="711072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2190" y="711072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63640" y="7110729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5">
                <a:moveTo>
                  <a:pt x="0" y="0"/>
                </a:moveTo>
                <a:lnTo>
                  <a:pt x="0" y="2089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409446" y="4676368"/>
            <a:ext cx="430530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0960" marR="5080" indent="-48895">
              <a:lnSpc>
                <a:spcPct val="118200"/>
              </a:lnSpc>
              <a:spcBef>
                <a:spcPts val="95"/>
              </a:spcBef>
            </a:pPr>
            <a:r>
              <a:rPr dirty="0" sz="1100" b="1">
                <a:latin typeface="Calibri"/>
                <a:cs typeface="Calibri"/>
              </a:rPr>
              <a:t>An</a:t>
            </a:r>
            <a:r>
              <a:rPr dirty="0" sz="1100" spc="-10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l</a:t>
            </a:r>
            <a:r>
              <a:rPr dirty="0" sz="1100" spc="-10" b="1">
                <a:latin typeface="Calibri"/>
                <a:cs typeface="Calibri"/>
              </a:rPr>
              <a:t>o</a:t>
            </a:r>
            <a:r>
              <a:rPr dirty="0" sz="1100" b="1">
                <a:latin typeface="Calibri"/>
                <a:cs typeface="Calibri"/>
              </a:rPr>
              <a:t>g  </a:t>
            </a:r>
            <a:r>
              <a:rPr dirty="0" sz="1100" spc="-5" b="1">
                <a:latin typeface="Calibri"/>
                <a:cs typeface="Calibri"/>
              </a:rPr>
              <a:t>input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34182" y="5896736"/>
            <a:ext cx="61658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 b="1">
                <a:latin typeface="Calibri"/>
                <a:cs typeface="Calibri"/>
              </a:rPr>
              <a:t>Integrator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23740" y="4962270"/>
            <a:ext cx="2362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CLK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78834" y="6117716"/>
            <a:ext cx="72453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 b="1">
                <a:latin typeface="Calibri"/>
                <a:cs typeface="Calibri"/>
              </a:rPr>
              <a:t>Comparator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24909" y="6137528"/>
            <a:ext cx="3238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Cl</a:t>
            </a:r>
            <a:r>
              <a:rPr dirty="0" sz="1100" spc="-5" b="1">
                <a:latin typeface="Calibri"/>
                <a:cs typeface="Calibri"/>
              </a:rPr>
              <a:t>e</a:t>
            </a:r>
            <a:r>
              <a:rPr dirty="0" sz="1100" spc="-10" b="1">
                <a:latin typeface="Calibri"/>
                <a:cs typeface="Calibri"/>
              </a:rPr>
              <a:t>a</a:t>
            </a:r>
            <a:r>
              <a:rPr dirty="0" sz="1100" b="1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2974" y="6102476"/>
            <a:ext cx="3581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b="1">
                <a:latin typeface="Calibri"/>
                <a:cs typeface="Calibri"/>
              </a:rPr>
              <a:t>-</a:t>
            </a: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R</a:t>
            </a:r>
            <a:r>
              <a:rPr dirty="0" sz="900" b="1">
                <a:latin typeface="Calibri"/>
                <a:cs typeface="Calibri"/>
              </a:rPr>
              <a:t>EF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14498" y="6587108"/>
            <a:ext cx="86042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 b="1">
                <a:latin typeface="Calibri"/>
                <a:cs typeface="Calibri"/>
              </a:rPr>
              <a:t>Switch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control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8502" y="4851018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3014" y="5382894"/>
            <a:ext cx="217804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 b="1">
                <a:latin typeface="Calibri"/>
                <a:cs typeface="Calibri"/>
              </a:rPr>
              <a:t>SW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434464" y="5347334"/>
            <a:ext cx="581025" cy="495300"/>
          </a:xfrm>
          <a:custGeom>
            <a:avLst/>
            <a:gdLst/>
            <a:ahLst/>
            <a:cxnLst/>
            <a:rect l="l" t="t" r="r" b="b"/>
            <a:pathLst>
              <a:path w="581025" h="495300">
                <a:moveTo>
                  <a:pt x="0" y="495300"/>
                </a:moveTo>
                <a:lnTo>
                  <a:pt x="581024" y="495300"/>
                </a:lnTo>
                <a:lnTo>
                  <a:pt x="581024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82737" y="565245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73212" y="5461952"/>
            <a:ext cx="81280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825307" y="5552122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21155" y="5719444"/>
            <a:ext cx="0" cy="337820"/>
          </a:xfrm>
          <a:custGeom>
            <a:avLst/>
            <a:gdLst/>
            <a:ahLst/>
            <a:cxnLst/>
            <a:rect l="l" t="t" r="r" b="b"/>
            <a:pathLst>
              <a:path w="0" h="337820">
                <a:moveTo>
                  <a:pt x="0" y="0"/>
                </a:moveTo>
                <a:lnTo>
                  <a:pt x="0" y="33781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606550" y="5124449"/>
            <a:ext cx="0" cy="337820"/>
          </a:xfrm>
          <a:custGeom>
            <a:avLst/>
            <a:gdLst/>
            <a:ahLst/>
            <a:cxnLst/>
            <a:rect l="l" t="t" r="r" b="b"/>
            <a:pathLst>
              <a:path w="0" h="337820">
                <a:moveTo>
                  <a:pt x="0" y="0"/>
                </a:moveTo>
                <a:lnTo>
                  <a:pt x="0" y="33782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63687" y="5076507"/>
            <a:ext cx="81280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82737" y="6014402"/>
            <a:ext cx="81280" cy="81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59254" y="5592952"/>
            <a:ext cx="177926" cy="76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315845" y="5516002"/>
            <a:ext cx="367665" cy="967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901825" y="5600064"/>
            <a:ext cx="414020" cy="0"/>
          </a:xfrm>
          <a:custGeom>
            <a:avLst/>
            <a:gdLst/>
            <a:ahLst/>
            <a:cxnLst/>
            <a:rect l="l" t="t" r="r" b="b"/>
            <a:pathLst>
              <a:path w="414019" h="0">
                <a:moveTo>
                  <a:pt x="4140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976498" y="5360034"/>
            <a:ext cx="1555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A</a:t>
            </a:r>
            <a:r>
              <a:rPr dirty="0" baseline="-11904" sz="1050" spc="-7" b="1">
                <a:latin typeface="Calibri"/>
                <a:cs typeface="Calibri"/>
              </a:rPr>
              <a:t>1</a:t>
            </a:r>
            <a:endParaRPr baseline="-11904" sz="105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882264" y="5452109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0" y="0"/>
                </a:moveTo>
                <a:lnTo>
                  <a:pt x="0" y="409575"/>
                </a:lnTo>
                <a:lnTo>
                  <a:pt x="352425" y="2047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882264" y="5452109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352425" y="204724"/>
                </a:moveTo>
                <a:lnTo>
                  <a:pt x="0" y="0"/>
                </a:lnTo>
                <a:lnTo>
                  <a:pt x="0" y="409575"/>
                </a:lnTo>
                <a:lnTo>
                  <a:pt x="352425" y="2047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936239" y="571436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88614" y="577468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01314" y="555751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74620" y="5600064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 h="0">
                <a:moveTo>
                  <a:pt x="2197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62554" y="5769609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 h="0">
                <a:moveTo>
                  <a:pt x="21970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01264" y="610298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567939" y="616013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614929" y="622490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672714" y="5769609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3238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215639" y="5666739"/>
            <a:ext cx="414020" cy="0"/>
          </a:xfrm>
          <a:custGeom>
            <a:avLst/>
            <a:gdLst/>
            <a:ahLst/>
            <a:cxnLst/>
            <a:rect l="l" t="t" r="r" b="b"/>
            <a:pathLst>
              <a:path w="414020" h="0">
                <a:moveTo>
                  <a:pt x="4140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709796" y="5469762"/>
            <a:ext cx="1555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A</a:t>
            </a:r>
            <a:r>
              <a:rPr dirty="0" baseline="-11904" sz="1050" spc="-7" b="1">
                <a:latin typeface="Calibri"/>
                <a:cs typeface="Calibri"/>
              </a:rPr>
              <a:t>2</a:t>
            </a:r>
            <a:endParaRPr baseline="-11904" sz="105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615690" y="5561329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0" y="0"/>
                </a:moveTo>
                <a:lnTo>
                  <a:pt x="0" y="409575"/>
                </a:lnTo>
                <a:lnTo>
                  <a:pt x="352425" y="2048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615690" y="5561329"/>
            <a:ext cx="352425" cy="409575"/>
          </a:xfrm>
          <a:custGeom>
            <a:avLst/>
            <a:gdLst/>
            <a:ahLst/>
            <a:cxnLst/>
            <a:rect l="l" t="t" r="r" b="b"/>
            <a:pathLst>
              <a:path w="352425" h="409575">
                <a:moveTo>
                  <a:pt x="352425" y="204850"/>
                </a:moveTo>
                <a:lnTo>
                  <a:pt x="0" y="0"/>
                </a:lnTo>
                <a:lnTo>
                  <a:pt x="0" y="409575"/>
                </a:lnTo>
                <a:lnTo>
                  <a:pt x="352425" y="2048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669665" y="5823584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9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622040" y="588390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634740" y="566673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13529" y="5216524"/>
            <a:ext cx="0" cy="414020"/>
          </a:xfrm>
          <a:custGeom>
            <a:avLst/>
            <a:gdLst/>
            <a:ahLst/>
            <a:cxnLst/>
            <a:rect l="l" t="t" r="r" b="b"/>
            <a:pathLst>
              <a:path w="0" h="414020">
                <a:moveTo>
                  <a:pt x="0" y="41402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331208" y="5570219"/>
            <a:ext cx="283971" cy="266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44620" y="5762624"/>
            <a:ext cx="414020" cy="0"/>
          </a:xfrm>
          <a:custGeom>
            <a:avLst/>
            <a:gdLst/>
            <a:ahLst/>
            <a:cxnLst/>
            <a:rect l="l" t="t" r="r" b="b"/>
            <a:pathLst>
              <a:path w="414020" h="0">
                <a:moveTo>
                  <a:pt x="4140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097020" y="5638164"/>
            <a:ext cx="261620" cy="0"/>
          </a:xfrm>
          <a:custGeom>
            <a:avLst/>
            <a:gdLst/>
            <a:ahLst/>
            <a:cxnLst/>
            <a:rect l="l" t="t" r="r" b="b"/>
            <a:pathLst>
              <a:path w="261620" h="0">
                <a:moveTo>
                  <a:pt x="2616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606290" y="5880734"/>
            <a:ext cx="0" cy="857885"/>
          </a:xfrm>
          <a:custGeom>
            <a:avLst/>
            <a:gdLst/>
            <a:ahLst/>
            <a:cxnLst/>
            <a:rect l="l" t="t" r="r" b="b"/>
            <a:pathLst>
              <a:path w="0" h="857884">
                <a:moveTo>
                  <a:pt x="0" y="0"/>
                </a:moveTo>
                <a:lnTo>
                  <a:pt x="0" y="8578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5416041" y="5794374"/>
            <a:ext cx="607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Cou</a:t>
            </a:r>
            <a:r>
              <a:rPr dirty="0" sz="1400" spc="-10" b="1">
                <a:latin typeface="Calibri"/>
                <a:cs typeface="Calibri"/>
              </a:rPr>
              <a:t>n</a:t>
            </a:r>
            <a:r>
              <a:rPr dirty="0" sz="1400" b="1">
                <a:latin typeface="Calibri"/>
                <a:cs typeface="Calibri"/>
              </a:rPr>
              <a:t>t</a:t>
            </a:r>
            <a:r>
              <a:rPr dirty="0" sz="1400" spc="-1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962525" y="5988049"/>
            <a:ext cx="356235" cy="314325"/>
          </a:xfrm>
          <a:custGeom>
            <a:avLst/>
            <a:gdLst/>
            <a:ahLst/>
            <a:cxnLst/>
            <a:rect l="l" t="t" r="r" b="b"/>
            <a:pathLst>
              <a:path w="356235" h="314325">
                <a:moveTo>
                  <a:pt x="0" y="314325"/>
                </a:moveTo>
                <a:lnTo>
                  <a:pt x="356235" y="314325"/>
                </a:lnTo>
                <a:lnTo>
                  <a:pt x="356235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049901" y="5736818"/>
            <a:ext cx="119380" cy="52324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75"/>
              </a:spcBef>
            </a:pPr>
            <a:r>
              <a:rPr dirty="0" sz="1400" b="1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0160">
              <a:lnSpc>
                <a:spcPct val="100000"/>
              </a:lnSpc>
              <a:spcBef>
                <a:spcPts val="280"/>
              </a:spcBef>
            </a:pPr>
            <a:r>
              <a:rPr dirty="0" sz="1400" b="1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172202" y="5553582"/>
            <a:ext cx="1073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043804" y="5519419"/>
            <a:ext cx="1353185" cy="754380"/>
          </a:xfrm>
          <a:custGeom>
            <a:avLst/>
            <a:gdLst/>
            <a:ahLst/>
            <a:cxnLst/>
            <a:rect l="l" t="t" r="r" b="b"/>
            <a:pathLst>
              <a:path w="1353185" h="754379">
                <a:moveTo>
                  <a:pt x="0" y="754379"/>
                </a:moveTo>
                <a:lnTo>
                  <a:pt x="1353185" y="754379"/>
                </a:lnTo>
                <a:lnTo>
                  <a:pt x="1353185" y="0"/>
                </a:lnTo>
                <a:lnTo>
                  <a:pt x="0" y="0"/>
                </a:lnTo>
                <a:lnTo>
                  <a:pt x="0" y="75437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606290" y="5685789"/>
            <a:ext cx="441959" cy="0"/>
          </a:xfrm>
          <a:custGeom>
            <a:avLst/>
            <a:gdLst/>
            <a:ahLst/>
            <a:cxnLst/>
            <a:rect l="l" t="t" r="r" b="b"/>
            <a:pathLst>
              <a:path w="441960" h="0">
                <a:moveTo>
                  <a:pt x="4419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043804" y="5614034"/>
            <a:ext cx="142240" cy="62230"/>
          </a:xfrm>
          <a:custGeom>
            <a:avLst/>
            <a:gdLst/>
            <a:ahLst/>
            <a:cxnLst/>
            <a:rect l="l" t="t" r="r" b="b"/>
            <a:pathLst>
              <a:path w="142239" h="62229">
                <a:moveTo>
                  <a:pt x="142240" y="6222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043804" y="5676264"/>
            <a:ext cx="115570" cy="74295"/>
          </a:xfrm>
          <a:custGeom>
            <a:avLst/>
            <a:gdLst/>
            <a:ahLst/>
            <a:cxnLst/>
            <a:rect l="l" t="t" r="r" b="b"/>
            <a:pathLst>
              <a:path w="115570" h="74295">
                <a:moveTo>
                  <a:pt x="0" y="74295"/>
                </a:moveTo>
                <a:lnTo>
                  <a:pt x="1155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92320" y="5893434"/>
            <a:ext cx="414020" cy="0"/>
          </a:xfrm>
          <a:custGeom>
            <a:avLst/>
            <a:gdLst/>
            <a:ahLst/>
            <a:cxnLst/>
            <a:rect l="l" t="t" r="r" b="b"/>
            <a:pathLst>
              <a:path w="414020" h="0">
                <a:moveTo>
                  <a:pt x="4140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811395" y="6160134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5" h="0">
                <a:moveTo>
                  <a:pt x="21399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517265" y="6586219"/>
            <a:ext cx="951230" cy="36195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marL="104139">
              <a:lnSpc>
                <a:spcPct val="100000"/>
              </a:lnSpc>
              <a:spcBef>
                <a:spcPts val="409"/>
              </a:spcBef>
            </a:pPr>
            <a:r>
              <a:rPr dirty="0" sz="1100" spc="-5" b="1">
                <a:latin typeface="Calibri"/>
                <a:cs typeface="Calibri"/>
              </a:rPr>
              <a:t>Control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logic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468495" y="6738619"/>
            <a:ext cx="137795" cy="635"/>
          </a:xfrm>
          <a:custGeom>
            <a:avLst/>
            <a:gdLst/>
            <a:ahLst/>
            <a:cxnLst/>
            <a:rect l="l" t="t" r="r" b="b"/>
            <a:pathLst>
              <a:path w="137795" h="634">
                <a:moveTo>
                  <a:pt x="-12700" y="317"/>
                </a:moveTo>
                <a:lnTo>
                  <a:pt x="150494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811395" y="6150609"/>
            <a:ext cx="0" cy="720090"/>
          </a:xfrm>
          <a:custGeom>
            <a:avLst/>
            <a:gdLst/>
            <a:ahLst/>
            <a:cxnLst/>
            <a:rect l="l" t="t" r="r" b="b"/>
            <a:pathLst>
              <a:path w="0" h="720090">
                <a:moveTo>
                  <a:pt x="0" y="0"/>
                </a:moveTo>
                <a:lnTo>
                  <a:pt x="0" y="7200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468495" y="6813550"/>
            <a:ext cx="328295" cy="76200"/>
          </a:xfrm>
          <a:custGeom>
            <a:avLst/>
            <a:gdLst/>
            <a:ahLst/>
            <a:cxnLst/>
            <a:rect l="l" t="t" r="r" b="b"/>
            <a:pathLst>
              <a:path w="32829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328295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328295" h="76200">
                <a:moveTo>
                  <a:pt x="328294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328294" y="50800"/>
                </a:lnTo>
                <a:lnTo>
                  <a:pt x="328294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478020" y="6880732"/>
            <a:ext cx="547370" cy="76200"/>
          </a:xfrm>
          <a:custGeom>
            <a:avLst/>
            <a:gdLst/>
            <a:ahLst/>
            <a:cxnLst/>
            <a:rect l="l" t="t" r="r" b="b"/>
            <a:pathLst>
              <a:path w="547370" h="76200">
                <a:moveTo>
                  <a:pt x="471169" y="50786"/>
                </a:moveTo>
                <a:lnTo>
                  <a:pt x="471169" y="76200"/>
                </a:lnTo>
                <a:lnTo>
                  <a:pt x="522139" y="50800"/>
                </a:lnTo>
                <a:lnTo>
                  <a:pt x="471169" y="50786"/>
                </a:lnTo>
                <a:close/>
              </a:path>
              <a:path w="547370" h="76200">
                <a:moveTo>
                  <a:pt x="471169" y="25386"/>
                </a:moveTo>
                <a:lnTo>
                  <a:pt x="471169" y="50786"/>
                </a:lnTo>
                <a:lnTo>
                  <a:pt x="483869" y="50800"/>
                </a:lnTo>
                <a:lnTo>
                  <a:pt x="483869" y="25400"/>
                </a:lnTo>
                <a:lnTo>
                  <a:pt x="471169" y="25386"/>
                </a:lnTo>
                <a:close/>
              </a:path>
              <a:path w="547370" h="76200">
                <a:moveTo>
                  <a:pt x="471169" y="0"/>
                </a:moveTo>
                <a:lnTo>
                  <a:pt x="471169" y="25386"/>
                </a:lnTo>
                <a:lnTo>
                  <a:pt x="483869" y="25400"/>
                </a:lnTo>
                <a:lnTo>
                  <a:pt x="483869" y="50800"/>
                </a:lnTo>
                <a:lnTo>
                  <a:pt x="522139" y="50800"/>
                </a:lnTo>
                <a:lnTo>
                  <a:pt x="547369" y="38226"/>
                </a:lnTo>
                <a:lnTo>
                  <a:pt x="471169" y="0"/>
                </a:lnTo>
                <a:close/>
              </a:path>
              <a:path w="547370" h="76200">
                <a:moveTo>
                  <a:pt x="0" y="24891"/>
                </a:moveTo>
                <a:lnTo>
                  <a:pt x="0" y="50291"/>
                </a:lnTo>
                <a:lnTo>
                  <a:pt x="471169" y="50786"/>
                </a:lnTo>
                <a:lnTo>
                  <a:pt x="471169" y="25386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113654" y="6282054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275579" y="6282054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461000" y="6282054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625465" y="6291579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787390" y="6272529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977890" y="6282054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130290" y="6272529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301740" y="6282054"/>
            <a:ext cx="0" cy="396240"/>
          </a:xfrm>
          <a:custGeom>
            <a:avLst/>
            <a:gdLst/>
            <a:ahLst/>
            <a:cxnLst/>
            <a:rect l="l" t="t" r="r" b="b"/>
            <a:pathLst>
              <a:path w="0" h="396240">
                <a:moveTo>
                  <a:pt x="0" y="0"/>
                </a:moveTo>
                <a:lnTo>
                  <a:pt x="0" y="3962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830070" y="6795769"/>
            <a:ext cx="1687195" cy="635"/>
          </a:xfrm>
          <a:custGeom>
            <a:avLst/>
            <a:gdLst/>
            <a:ahLst/>
            <a:cxnLst/>
            <a:rect l="l" t="t" r="r" b="b"/>
            <a:pathLst>
              <a:path w="1687195" h="634">
                <a:moveTo>
                  <a:pt x="168719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790064" y="5839459"/>
            <a:ext cx="76200" cy="972185"/>
          </a:xfrm>
          <a:custGeom>
            <a:avLst/>
            <a:gdLst/>
            <a:ahLst/>
            <a:cxnLst/>
            <a:rect l="l" t="t" r="r" b="b"/>
            <a:pathLst>
              <a:path w="76200" h="972184">
                <a:moveTo>
                  <a:pt x="50800" y="63500"/>
                </a:moveTo>
                <a:lnTo>
                  <a:pt x="25400" y="63500"/>
                </a:lnTo>
                <a:lnTo>
                  <a:pt x="25400" y="972185"/>
                </a:lnTo>
                <a:lnTo>
                  <a:pt x="50800" y="972185"/>
                </a:lnTo>
                <a:lnTo>
                  <a:pt x="50800" y="63500"/>
                </a:lnTo>
                <a:close/>
              </a:path>
              <a:path w="76200" h="972184">
                <a:moveTo>
                  <a:pt x="38100" y="0"/>
                </a:moveTo>
                <a:lnTo>
                  <a:pt x="0" y="76200"/>
                </a:lnTo>
                <a:lnTo>
                  <a:pt x="25400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972184">
                <a:moveTo>
                  <a:pt x="69850" y="63500"/>
                </a:moveTo>
                <a:lnTo>
                  <a:pt x="50800" y="63500"/>
                </a:lnTo>
                <a:lnTo>
                  <a:pt x="5080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077970" y="5747384"/>
            <a:ext cx="76200" cy="828040"/>
          </a:xfrm>
          <a:custGeom>
            <a:avLst/>
            <a:gdLst/>
            <a:ahLst/>
            <a:cxnLst/>
            <a:rect l="l" t="t" r="r" b="b"/>
            <a:pathLst>
              <a:path w="76200" h="828040">
                <a:moveTo>
                  <a:pt x="25400" y="751839"/>
                </a:moveTo>
                <a:lnTo>
                  <a:pt x="0" y="751839"/>
                </a:lnTo>
                <a:lnTo>
                  <a:pt x="38100" y="828039"/>
                </a:lnTo>
                <a:lnTo>
                  <a:pt x="69850" y="764539"/>
                </a:lnTo>
                <a:lnTo>
                  <a:pt x="25400" y="764539"/>
                </a:lnTo>
                <a:lnTo>
                  <a:pt x="25400" y="751839"/>
                </a:lnTo>
                <a:close/>
              </a:path>
              <a:path w="76200" h="828040">
                <a:moveTo>
                  <a:pt x="50800" y="0"/>
                </a:moveTo>
                <a:lnTo>
                  <a:pt x="25400" y="0"/>
                </a:lnTo>
                <a:lnTo>
                  <a:pt x="25400" y="764539"/>
                </a:lnTo>
                <a:lnTo>
                  <a:pt x="50800" y="764539"/>
                </a:lnTo>
                <a:lnTo>
                  <a:pt x="50800" y="0"/>
                </a:lnTo>
                <a:close/>
              </a:path>
              <a:path w="76200" h="828040">
                <a:moveTo>
                  <a:pt x="76200" y="751839"/>
                </a:moveTo>
                <a:lnTo>
                  <a:pt x="50800" y="751839"/>
                </a:lnTo>
                <a:lnTo>
                  <a:pt x="50800" y="764539"/>
                </a:lnTo>
                <a:lnTo>
                  <a:pt x="69850" y="764539"/>
                </a:lnTo>
                <a:lnTo>
                  <a:pt x="76200" y="7518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722879" y="5186044"/>
            <a:ext cx="0" cy="414020"/>
          </a:xfrm>
          <a:custGeom>
            <a:avLst/>
            <a:gdLst/>
            <a:ahLst/>
            <a:cxnLst/>
            <a:rect l="l" t="t" r="r" b="b"/>
            <a:pathLst>
              <a:path w="0" h="414020">
                <a:moveTo>
                  <a:pt x="0" y="41401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396615" y="5184139"/>
            <a:ext cx="0" cy="467995"/>
          </a:xfrm>
          <a:custGeom>
            <a:avLst/>
            <a:gdLst/>
            <a:ahLst/>
            <a:cxnLst/>
            <a:rect l="l" t="t" r="r" b="b"/>
            <a:pathLst>
              <a:path w="0" h="467995">
                <a:moveTo>
                  <a:pt x="0" y="46799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722879" y="5182234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3238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110229" y="5182234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2863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034029" y="505459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110229" y="505459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2700654" y="7036689"/>
            <a:ext cx="18230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6 Basic </a:t>
            </a:r>
            <a:r>
              <a:rPr dirty="0" sz="1400" spc="-5">
                <a:latin typeface="Calibri"/>
                <a:cs typeface="Calibri"/>
              </a:rPr>
              <a:t>dual-slop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706748" y="9799649"/>
            <a:ext cx="1549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72307" y="3629659"/>
            <a:ext cx="76200" cy="332740"/>
          </a:xfrm>
          <a:custGeom>
            <a:avLst/>
            <a:gdLst/>
            <a:ahLst/>
            <a:cxnLst/>
            <a:rect l="l" t="t" r="r" b="b"/>
            <a:pathLst>
              <a:path w="76200" h="332739">
                <a:moveTo>
                  <a:pt x="25376" y="76157"/>
                </a:moveTo>
                <a:lnTo>
                  <a:pt x="24892" y="332740"/>
                </a:lnTo>
                <a:lnTo>
                  <a:pt x="50292" y="332740"/>
                </a:lnTo>
                <a:lnTo>
                  <a:pt x="50775" y="76242"/>
                </a:lnTo>
                <a:lnTo>
                  <a:pt x="25376" y="76157"/>
                </a:lnTo>
                <a:close/>
              </a:path>
              <a:path w="76200" h="332739">
                <a:moveTo>
                  <a:pt x="69818" y="63500"/>
                </a:moveTo>
                <a:lnTo>
                  <a:pt x="50800" y="63500"/>
                </a:lnTo>
                <a:lnTo>
                  <a:pt x="50775" y="76242"/>
                </a:lnTo>
                <a:lnTo>
                  <a:pt x="76200" y="76326"/>
                </a:lnTo>
                <a:lnTo>
                  <a:pt x="69818" y="63500"/>
                </a:lnTo>
                <a:close/>
              </a:path>
              <a:path w="76200" h="332739">
                <a:moveTo>
                  <a:pt x="50800" y="63500"/>
                </a:moveTo>
                <a:lnTo>
                  <a:pt x="25400" y="63500"/>
                </a:lnTo>
                <a:lnTo>
                  <a:pt x="25376" y="76157"/>
                </a:lnTo>
                <a:lnTo>
                  <a:pt x="50775" y="76242"/>
                </a:lnTo>
                <a:lnTo>
                  <a:pt x="50800" y="63500"/>
                </a:lnTo>
                <a:close/>
              </a:path>
              <a:path w="76200" h="332739">
                <a:moveTo>
                  <a:pt x="38227" y="0"/>
                </a:moveTo>
                <a:lnTo>
                  <a:pt x="0" y="76073"/>
                </a:lnTo>
                <a:lnTo>
                  <a:pt x="25376" y="76157"/>
                </a:lnTo>
                <a:lnTo>
                  <a:pt x="25400" y="63500"/>
                </a:lnTo>
                <a:lnTo>
                  <a:pt x="69818" y="63500"/>
                </a:lnTo>
                <a:lnTo>
                  <a:pt x="38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48125" y="4344034"/>
            <a:ext cx="1000125" cy="969644"/>
          </a:xfrm>
          <a:custGeom>
            <a:avLst/>
            <a:gdLst/>
            <a:ahLst/>
            <a:cxnLst/>
            <a:rect l="l" t="t" r="r" b="b"/>
            <a:pathLst>
              <a:path w="1000125" h="969645">
                <a:moveTo>
                  <a:pt x="0" y="969645"/>
                </a:moveTo>
                <a:lnTo>
                  <a:pt x="1000125" y="969645"/>
                </a:lnTo>
                <a:lnTo>
                  <a:pt x="1000125" y="0"/>
                </a:lnTo>
                <a:lnTo>
                  <a:pt x="0" y="0"/>
                </a:lnTo>
                <a:lnTo>
                  <a:pt x="0" y="96964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9500" y="4342129"/>
            <a:ext cx="443230" cy="969010"/>
          </a:xfrm>
          <a:custGeom>
            <a:avLst/>
            <a:gdLst/>
            <a:ahLst/>
            <a:cxnLst/>
            <a:rect l="l" t="t" r="r" b="b"/>
            <a:pathLst>
              <a:path w="443229" h="969010">
                <a:moveTo>
                  <a:pt x="443229" y="0"/>
                </a:moveTo>
                <a:lnTo>
                  <a:pt x="0" y="484504"/>
                </a:lnTo>
                <a:lnTo>
                  <a:pt x="443229" y="969009"/>
                </a:lnTo>
                <a:lnTo>
                  <a:pt x="4432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9500" y="4342129"/>
            <a:ext cx="443230" cy="969010"/>
          </a:xfrm>
          <a:custGeom>
            <a:avLst/>
            <a:gdLst/>
            <a:ahLst/>
            <a:cxnLst/>
            <a:rect l="l" t="t" r="r" b="b"/>
            <a:pathLst>
              <a:path w="443229" h="969010">
                <a:moveTo>
                  <a:pt x="0" y="484504"/>
                </a:moveTo>
                <a:lnTo>
                  <a:pt x="443229" y="969009"/>
                </a:lnTo>
                <a:lnTo>
                  <a:pt x="443229" y="0"/>
                </a:lnTo>
                <a:lnTo>
                  <a:pt x="0" y="4845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628901" y="1293621"/>
            <a:ext cx="4805045" cy="1586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output corresponding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analogue input signal. The advantages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(High resolution and Simplicity). The drawback  with this converter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that the required conversion time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longer, </a:t>
            </a:r>
            <a:r>
              <a:rPr dirty="0" sz="1400">
                <a:latin typeface="Times New Roman"/>
                <a:cs typeface="Times New Roman"/>
              </a:rPr>
              <a:t>it  may require as </a:t>
            </a:r>
            <a:r>
              <a:rPr dirty="0" sz="1400" spc="-5">
                <a:latin typeface="Times New Roman"/>
                <a:cs typeface="Times New Roman"/>
              </a:rPr>
              <a:t>many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b="1" i="1">
                <a:latin typeface="Times New Roman"/>
                <a:cs typeface="Times New Roman"/>
              </a:rPr>
              <a:t>2</a:t>
            </a:r>
            <a:r>
              <a:rPr dirty="0" baseline="40123" sz="1350" b="1" i="1">
                <a:latin typeface="Times New Roman"/>
                <a:cs typeface="Times New Roman"/>
              </a:rPr>
              <a:t>n </a:t>
            </a:r>
            <a:r>
              <a:rPr dirty="0" sz="1400" spc="-10">
                <a:latin typeface="Times New Roman"/>
                <a:cs typeface="Times New Roman"/>
              </a:rPr>
              <a:t>counts </a:t>
            </a:r>
            <a:r>
              <a:rPr dirty="0" sz="1400" spc="-5">
                <a:latin typeface="Times New Roman"/>
                <a:cs typeface="Times New Roman"/>
              </a:rPr>
              <a:t>before conversion is complete.  The average conversion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10">
                <a:latin typeface="Times New Roman"/>
                <a:cs typeface="Times New Roman"/>
              </a:rPr>
              <a:t>taken </a:t>
            </a:r>
            <a:r>
              <a:rPr dirty="0" sz="1400" spc="-5">
                <a:latin typeface="Times New Roman"/>
                <a:cs typeface="Times New Roman"/>
              </a:rPr>
              <a:t>to be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n</a:t>
            </a:r>
            <a:r>
              <a:rPr dirty="0" sz="1400" spc="-5" b="1" i="1">
                <a:latin typeface="Times New Roman"/>
                <a:cs typeface="Times New Roman"/>
              </a:rPr>
              <a:t>/2 </a:t>
            </a:r>
            <a:r>
              <a:rPr dirty="0" sz="1400" b="1" i="1">
                <a:latin typeface="Times New Roman"/>
                <a:cs typeface="Times New Roman"/>
              </a:rPr>
              <a:t>= </a:t>
            </a:r>
            <a:r>
              <a:rPr dirty="0" sz="1400" spc="-5" b="1" i="1">
                <a:latin typeface="Times New Roman"/>
                <a:cs typeface="Times New Roman"/>
              </a:rPr>
              <a:t>2</a:t>
            </a:r>
            <a:r>
              <a:rPr dirty="0" baseline="40123" sz="1350" spc="-7" b="1" i="1">
                <a:latin typeface="Times New Roman"/>
                <a:cs typeface="Times New Roman"/>
              </a:rPr>
              <a:t>n</a:t>
            </a:r>
            <a:r>
              <a:rPr dirty="0" sz="1400" spc="-5" b="1" i="1">
                <a:latin typeface="Times New Roman"/>
                <a:cs typeface="Times New Roman"/>
              </a:rPr>
              <a:t>−1  </a:t>
            </a:r>
            <a:r>
              <a:rPr dirty="0" sz="1400" spc="-5">
                <a:latin typeface="Times New Roman"/>
                <a:cs typeface="Times New Roman"/>
              </a:rPr>
              <a:t>counts.</a:t>
            </a:r>
            <a:endParaRPr sz="1400">
              <a:latin typeface="Times New Roman"/>
              <a:cs typeface="Times New Roman"/>
            </a:endParaRPr>
          </a:p>
          <a:p>
            <a:pPr marL="448309">
              <a:lnSpc>
                <a:spcPct val="100000"/>
              </a:lnSpc>
              <a:spcBef>
                <a:spcPts val="835"/>
              </a:spcBef>
              <a:tabLst>
                <a:tab pos="1361440" algn="l"/>
              </a:tabLst>
            </a:pPr>
            <a:r>
              <a:rPr dirty="0" sz="1400" spc="-5">
                <a:latin typeface="Calibri"/>
                <a:cs typeface="Calibri"/>
              </a:rPr>
              <a:t>Sta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rt	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48350" y="3798544"/>
            <a:ext cx="518159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Digital  </a:t>
            </a:r>
            <a:r>
              <a:rPr dirty="0" sz="1400" spc="-5">
                <a:latin typeface="Calibri"/>
                <a:cs typeface="Calibri"/>
              </a:rPr>
              <a:t>out</a:t>
            </a:r>
            <a:r>
              <a:rPr dirty="0" sz="1400" spc="-10">
                <a:latin typeface="Calibri"/>
                <a:cs typeface="Calibri"/>
              </a:rPr>
              <a:t>pu</a:t>
            </a:r>
            <a:r>
              <a:rPr dirty="0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4383150"/>
            <a:ext cx="5306060" cy="53289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536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153479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Convertor</a:t>
            </a:r>
            <a:endParaRPr sz="1400">
              <a:latin typeface="Calibri"/>
              <a:cs typeface="Calibri"/>
            </a:endParaRPr>
          </a:p>
          <a:p>
            <a:pPr marL="1062990">
              <a:lnSpc>
                <a:spcPct val="100000"/>
              </a:lnSpc>
              <a:spcBef>
                <a:spcPts val="385"/>
              </a:spcBef>
            </a:pPr>
            <a:r>
              <a:rPr dirty="0" sz="1400">
                <a:latin typeface="Calibri"/>
                <a:cs typeface="Calibri"/>
              </a:rPr>
              <a:t>Analog </a:t>
            </a:r>
            <a:r>
              <a:rPr dirty="0" sz="1400" spc="-5">
                <a:latin typeface="Calibri"/>
                <a:cs typeface="Calibri"/>
              </a:rPr>
              <a:t>input,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V</a:t>
            </a:r>
            <a:r>
              <a:rPr dirty="0" baseline="-12345" sz="1350" spc="-7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2053589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7 </a:t>
            </a:r>
            <a:r>
              <a:rPr dirty="0" sz="1400" spc="-5">
                <a:latin typeface="Calibri"/>
                <a:cs typeface="Calibri"/>
              </a:rPr>
              <a:t>Counter-type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A/D</a:t>
            </a:r>
            <a:endParaRPr sz="1400">
              <a:latin typeface="Calibri"/>
              <a:cs typeface="Calibri"/>
            </a:endParaRPr>
          </a:p>
          <a:p>
            <a:pPr marL="367030" indent="-177800">
              <a:lnSpc>
                <a:spcPts val="1635"/>
              </a:lnSpc>
              <a:spcBef>
                <a:spcPts val="1040"/>
              </a:spcBef>
              <a:buAutoNum type="arabicPeriod" startAt="5"/>
              <a:tabLst>
                <a:tab pos="36766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Tracking-Type A/D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8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The tracking-type </a:t>
            </a:r>
            <a:r>
              <a:rPr dirty="0" sz="1400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converter, also called the delta-encoded </a:t>
            </a:r>
            <a:r>
              <a:rPr dirty="0" sz="1400" spc="-5" b="1" i="1">
                <a:latin typeface="Times New Roman"/>
                <a:cs typeface="Times New Roman"/>
              </a:rPr>
              <a:t>A/D  </a:t>
            </a:r>
            <a:r>
              <a:rPr dirty="0" sz="1400" spc="-5">
                <a:latin typeface="Times New Roman"/>
                <a:cs typeface="Times New Roman"/>
              </a:rPr>
              <a:t>converter,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modified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counter-type converter that to </a:t>
            </a:r>
            <a:r>
              <a:rPr dirty="0" sz="1400" spc="-10">
                <a:latin typeface="Times New Roman"/>
                <a:cs typeface="Times New Roman"/>
              </a:rPr>
              <a:t>some  </a:t>
            </a:r>
            <a:r>
              <a:rPr dirty="0" sz="1400" spc="-5">
                <a:latin typeface="Times New Roman"/>
                <a:cs typeface="Times New Roman"/>
              </a:rPr>
              <a:t>extent overcomes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shortcoming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latter.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modified  </a:t>
            </a:r>
            <a:r>
              <a:rPr dirty="0" sz="1400">
                <a:latin typeface="Times New Roman"/>
                <a:cs typeface="Times New Roman"/>
              </a:rPr>
              <a:t>arrangement, </a:t>
            </a:r>
            <a:r>
              <a:rPr dirty="0" sz="1400" spc="-5">
                <a:latin typeface="Times New Roman"/>
                <a:cs typeface="Times New Roman"/>
              </a:rPr>
              <a:t>the counter,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primarily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UP </a:t>
            </a:r>
            <a:r>
              <a:rPr dirty="0" sz="1400" spc="-5">
                <a:latin typeface="Times New Roman"/>
                <a:cs typeface="Times New Roman"/>
              </a:rPr>
              <a:t>counter,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replaced  with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 b="1" i="1">
                <a:latin typeface="Times New Roman"/>
                <a:cs typeface="Times New Roman"/>
              </a:rPr>
              <a:t>UP/DOWN </a:t>
            </a:r>
            <a:r>
              <a:rPr dirty="0" sz="1400" spc="-5">
                <a:latin typeface="Times New Roman"/>
                <a:cs typeface="Times New Roman"/>
              </a:rPr>
              <a:t>counter.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counts </a:t>
            </a:r>
            <a:r>
              <a:rPr dirty="0" sz="1400" spc="-5">
                <a:latin typeface="Times New Roman"/>
                <a:cs typeface="Times New Roman"/>
              </a:rPr>
              <a:t>in upward sequence whenever the 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output analogue voltage is less than the analogue input  voltage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digitized, and it </a:t>
            </a:r>
            <a:r>
              <a:rPr dirty="0" sz="1400" spc="-10">
                <a:latin typeface="Times New Roman"/>
                <a:cs typeface="Times New Roman"/>
              </a:rPr>
              <a:t>counts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downward sequence whenever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output analogue voltage </a:t>
            </a:r>
            <a:r>
              <a:rPr dirty="0" sz="1400">
                <a:latin typeface="Times New Roman"/>
                <a:cs typeface="Times New Roman"/>
              </a:rPr>
              <a:t>is greater </a:t>
            </a:r>
            <a:r>
              <a:rPr dirty="0" sz="1400" spc="-5">
                <a:latin typeface="Times New Roman"/>
                <a:cs typeface="Times New Roman"/>
              </a:rPr>
              <a:t>than the analogue  input voltage.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converter, whenever </a:t>
            </a:r>
            <a:r>
              <a:rPr dirty="0" sz="1400">
                <a:latin typeface="Times New Roman"/>
                <a:cs typeface="Times New Roman"/>
              </a:rPr>
              <a:t>a new </a:t>
            </a:r>
            <a:r>
              <a:rPr dirty="0" sz="1400" spc="-5">
                <a:latin typeface="Times New Roman"/>
                <a:cs typeface="Times New Roman"/>
              </a:rPr>
              <a:t>conversion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to  begin, the counter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reset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zero; in fact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begins counting either </a:t>
            </a:r>
            <a:r>
              <a:rPr dirty="0" sz="1400">
                <a:latin typeface="Times New Roman"/>
                <a:cs typeface="Times New Roman"/>
              </a:rPr>
              <a:t>up  or </a:t>
            </a:r>
            <a:r>
              <a:rPr dirty="0" sz="1400" spc="-5">
                <a:latin typeface="Times New Roman"/>
                <a:cs typeface="Times New Roman"/>
              </a:rPr>
              <a:t>down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its last value, depending upon the comparator output. The  </a:t>
            </a:r>
            <a:r>
              <a:rPr dirty="0" sz="1400" spc="-5" b="1" i="1">
                <a:latin typeface="Times New Roman"/>
                <a:cs typeface="Times New Roman"/>
              </a:rPr>
              <a:t>D/A </a:t>
            </a:r>
            <a:r>
              <a:rPr dirty="0" sz="1400" spc="-5">
                <a:latin typeface="Times New Roman"/>
                <a:cs typeface="Times New Roman"/>
              </a:rPr>
              <a:t>converter output staircase waveform contains both positive-going  and negative-going staircase signals that track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10">
                <a:latin typeface="Times New Roman"/>
                <a:cs typeface="Times New Roman"/>
              </a:rPr>
              <a:t>analogue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  <a:p>
            <a:pPr marL="367665" indent="-178435">
              <a:lnSpc>
                <a:spcPts val="1585"/>
              </a:lnSpc>
              <a:buAutoNum type="arabicPeriod" startAt="6"/>
              <a:tabLst>
                <a:tab pos="3683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Successive Approximation Type A/D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Converter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analogue signal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digitized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trying only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10">
                <a:latin typeface="Times New Roman"/>
                <a:cs typeface="Times New Roman"/>
              </a:rPr>
              <a:t>time. </a:t>
            </a:r>
            <a:r>
              <a:rPr dirty="0" sz="1400" spc="-5">
                <a:latin typeface="Times New Roman"/>
                <a:cs typeface="Times New Roman"/>
              </a:rPr>
              <a:t>To  illustrate the operation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 example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 considered.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four-bit successive approximation type </a:t>
            </a:r>
            <a:r>
              <a:rPr dirty="0" sz="1400" spc="-5" b="1" i="1">
                <a:latin typeface="Times New Roman"/>
                <a:cs typeface="Times New Roman"/>
              </a:rPr>
              <a:t>A/D </a:t>
            </a:r>
            <a:r>
              <a:rPr dirty="0" sz="1400" spc="-5">
                <a:latin typeface="Times New Roman"/>
                <a:cs typeface="Times New Roman"/>
              </a:rPr>
              <a:t>converter,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counter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reset to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b="1" i="1">
                <a:latin typeface="Times New Roman"/>
                <a:cs typeface="Times New Roman"/>
              </a:rPr>
              <a:t>0s. </a:t>
            </a:r>
            <a:r>
              <a:rPr dirty="0" sz="1400" spc="-5">
                <a:latin typeface="Times New Roman"/>
                <a:cs typeface="Times New Roman"/>
              </a:rPr>
              <a:t>The conversion process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04950" y="3246119"/>
            <a:ext cx="628650" cy="3721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marL="118110">
              <a:lnSpc>
                <a:spcPct val="100000"/>
              </a:lnSpc>
              <a:spcBef>
                <a:spcPts val="400"/>
              </a:spcBef>
            </a:pPr>
            <a:r>
              <a:rPr dirty="0" sz="1400" spc="-5" b="1">
                <a:latin typeface="Calibri"/>
                <a:cs typeface="Calibri"/>
              </a:rPr>
              <a:t>Clock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5575" y="3265804"/>
            <a:ext cx="628650" cy="3721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marL="137795">
              <a:lnSpc>
                <a:spcPct val="100000"/>
              </a:lnSpc>
              <a:spcBef>
                <a:spcPts val="400"/>
              </a:spcBef>
            </a:pPr>
            <a:r>
              <a:rPr dirty="0" sz="1400" spc="-5" b="1">
                <a:latin typeface="Calibri"/>
                <a:cs typeface="Calibri"/>
              </a:rPr>
              <a:t>Gate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86200" y="3246119"/>
            <a:ext cx="1238250" cy="3721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marL="321945">
              <a:lnSpc>
                <a:spcPct val="100000"/>
              </a:lnSpc>
              <a:spcBef>
                <a:spcPts val="400"/>
              </a:spcBef>
            </a:pPr>
            <a:r>
              <a:rPr dirty="0" sz="1400" spc="-5" b="1">
                <a:latin typeface="Calibri"/>
                <a:cs typeface="Calibri"/>
              </a:rPr>
              <a:t>Counter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647950" y="3933189"/>
            <a:ext cx="742950" cy="702945"/>
          </a:xfrm>
          <a:custGeom>
            <a:avLst/>
            <a:gdLst/>
            <a:ahLst/>
            <a:cxnLst/>
            <a:rect l="l" t="t" r="r" b="b"/>
            <a:pathLst>
              <a:path w="742950" h="702945">
                <a:moveTo>
                  <a:pt x="371475" y="0"/>
                </a:moveTo>
                <a:lnTo>
                  <a:pt x="0" y="702945"/>
                </a:lnTo>
                <a:lnTo>
                  <a:pt x="742950" y="702945"/>
                </a:lnTo>
                <a:lnTo>
                  <a:pt x="3714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47950" y="3933189"/>
            <a:ext cx="742950" cy="702945"/>
          </a:xfrm>
          <a:custGeom>
            <a:avLst/>
            <a:gdLst/>
            <a:ahLst/>
            <a:cxnLst/>
            <a:rect l="l" t="t" r="r" b="b"/>
            <a:pathLst>
              <a:path w="742950" h="702945">
                <a:moveTo>
                  <a:pt x="371475" y="0"/>
                </a:moveTo>
                <a:lnTo>
                  <a:pt x="0" y="702945"/>
                </a:lnTo>
                <a:lnTo>
                  <a:pt x="742950" y="702945"/>
                </a:lnTo>
                <a:lnTo>
                  <a:pt x="3714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33600" y="3403599"/>
            <a:ext cx="561975" cy="76200"/>
          </a:xfrm>
          <a:custGeom>
            <a:avLst/>
            <a:gdLst/>
            <a:ahLst/>
            <a:cxnLst/>
            <a:rect l="l" t="t" r="r" b="b"/>
            <a:pathLst>
              <a:path w="561975" h="76200">
                <a:moveTo>
                  <a:pt x="485775" y="0"/>
                </a:moveTo>
                <a:lnTo>
                  <a:pt x="485775" y="76200"/>
                </a:lnTo>
                <a:lnTo>
                  <a:pt x="536575" y="50800"/>
                </a:lnTo>
                <a:lnTo>
                  <a:pt x="498475" y="50800"/>
                </a:lnTo>
                <a:lnTo>
                  <a:pt x="498475" y="25400"/>
                </a:lnTo>
                <a:lnTo>
                  <a:pt x="536575" y="25400"/>
                </a:lnTo>
                <a:lnTo>
                  <a:pt x="485775" y="0"/>
                </a:lnTo>
                <a:close/>
              </a:path>
              <a:path w="561975" h="76200">
                <a:moveTo>
                  <a:pt x="48577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85775" y="50800"/>
                </a:lnTo>
                <a:lnTo>
                  <a:pt x="485775" y="25400"/>
                </a:lnTo>
                <a:close/>
              </a:path>
              <a:path w="561975" h="76200">
                <a:moveTo>
                  <a:pt x="536575" y="25400"/>
                </a:moveTo>
                <a:lnTo>
                  <a:pt x="498475" y="25400"/>
                </a:lnTo>
                <a:lnTo>
                  <a:pt x="498475" y="50800"/>
                </a:lnTo>
                <a:lnTo>
                  <a:pt x="536575" y="50800"/>
                </a:lnTo>
                <a:lnTo>
                  <a:pt x="561975" y="38100"/>
                </a:lnTo>
                <a:lnTo>
                  <a:pt x="53657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24225" y="3403599"/>
            <a:ext cx="561975" cy="76200"/>
          </a:xfrm>
          <a:custGeom>
            <a:avLst/>
            <a:gdLst/>
            <a:ahLst/>
            <a:cxnLst/>
            <a:rect l="l" t="t" r="r" b="b"/>
            <a:pathLst>
              <a:path w="561975" h="76200">
                <a:moveTo>
                  <a:pt x="485775" y="0"/>
                </a:moveTo>
                <a:lnTo>
                  <a:pt x="485775" y="76200"/>
                </a:lnTo>
                <a:lnTo>
                  <a:pt x="536575" y="50800"/>
                </a:lnTo>
                <a:lnTo>
                  <a:pt x="498475" y="50800"/>
                </a:lnTo>
                <a:lnTo>
                  <a:pt x="498475" y="25400"/>
                </a:lnTo>
                <a:lnTo>
                  <a:pt x="536575" y="25400"/>
                </a:lnTo>
                <a:lnTo>
                  <a:pt x="485775" y="0"/>
                </a:lnTo>
                <a:close/>
              </a:path>
              <a:path w="561975" h="76200">
                <a:moveTo>
                  <a:pt x="485775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85775" y="50800"/>
                </a:lnTo>
                <a:lnTo>
                  <a:pt x="485775" y="25400"/>
                </a:lnTo>
                <a:close/>
              </a:path>
              <a:path w="561975" h="76200">
                <a:moveTo>
                  <a:pt x="536575" y="25400"/>
                </a:moveTo>
                <a:lnTo>
                  <a:pt x="498475" y="25400"/>
                </a:lnTo>
                <a:lnTo>
                  <a:pt x="498475" y="50800"/>
                </a:lnTo>
                <a:lnTo>
                  <a:pt x="536575" y="50800"/>
                </a:lnTo>
                <a:lnTo>
                  <a:pt x="561975" y="38100"/>
                </a:lnTo>
                <a:lnTo>
                  <a:pt x="536575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91025" y="3637914"/>
            <a:ext cx="342900" cy="704215"/>
          </a:xfrm>
          <a:custGeom>
            <a:avLst/>
            <a:gdLst/>
            <a:ahLst/>
            <a:cxnLst/>
            <a:rect l="l" t="t" r="r" b="b"/>
            <a:pathLst>
              <a:path w="342900" h="704214">
                <a:moveTo>
                  <a:pt x="0" y="528193"/>
                </a:moveTo>
                <a:lnTo>
                  <a:pt x="85725" y="528193"/>
                </a:lnTo>
                <a:lnTo>
                  <a:pt x="85725" y="0"/>
                </a:lnTo>
                <a:lnTo>
                  <a:pt x="257175" y="0"/>
                </a:lnTo>
                <a:lnTo>
                  <a:pt x="257175" y="528193"/>
                </a:lnTo>
                <a:lnTo>
                  <a:pt x="342900" y="528193"/>
                </a:lnTo>
                <a:lnTo>
                  <a:pt x="171450" y="704215"/>
                </a:lnTo>
                <a:lnTo>
                  <a:pt x="0" y="52819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57725" y="3735704"/>
            <a:ext cx="1047750" cy="421005"/>
          </a:xfrm>
          <a:custGeom>
            <a:avLst/>
            <a:gdLst/>
            <a:ahLst/>
            <a:cxnLst/>
            <a:rect l="l" t="t" r="r" b="b"/>
            <a:pathLst>
              <a:path w="1047750" h="421004">
                <a:moveTo>
                  <a:pt x="785876" y="0"/>
                </a:moveTo>
                <a:lnTo>
                  <a:pt x="785876" y="105282"/>
                </a:lnTo>
                <a:lnTo>
                  <a:pt x="0" y="105282"/>
                </a:lnTo>
                <a:lnTo>
                  <a:pt x="0" y="315722"/>
                </a:lnTo>
                <a:lnTo>
                  <a:pt x="785876" y="315722"/>
                </a:lnTo>
                <a:lnTo>
                  <a:pt x="785876" y="421004"/>
                </a:lnTo>
                <a:lnTo>
                  <a:pt x="1047750" y="210565"/>
                </a:lnTo>
                <a:lnTo>
                  <a:pt x="7858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657725" y="3735704"/>
            <a:ext cx="1047750" cy="421005"/>
          </a:xfrm>
          <a:custGeom>
            <a:avLst/>
            <a:gdLst/>
            <a:ahLst/>
            <a:cxnLst/>
            <a:rect l="l" t="t" r="r" b="b"/>
            <a:pathLst>
              <a:path w="1047750" h="421004">
                <a:moveTo>
                  <a:pt x="785876" y="0"/>
                </a:moveTo>
                <a:lnTo>
                  <a:pt x="785876" y="105282"/>
                </a:lnTo>
                <a:lnTo>
                  <a:pt x="0" y="105282"/>
                </a:lnTo>
                <a:lnTo>
                  <a:pt x="0" y="315722"/>
                </a:lnTo>
                <a:lnTo>
                  <a:pt x="785876" y="315722"/>
                </a:lnTo>
                <a:lnTo>
                  <a:pt x="785876" y="421004"/>
                </a:lnTo>
                <a:lnTo>
                  <a:pt x="1047750" y="210565"/>
                </a:lnTo>
                <a:lnTo>
                  <a:pt x="78587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62300" y="4810759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 h="0">
                <a:moveTo>
                  <a:pt x="0" y="0"/>
                </a:moveTo>
                <a:lnTo>
                  <a:pt x="4762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24580" y="4616449"/>
            <a:ext cx="76200" cy="193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81807" y="4636134"/>
            <a:ext cx="76200" cy="332740"/>
          </a:xfrm>
          <a:custGeom>
            <a:avLst/>
            <a:gdLst/>
            <a:ahLst/>
            <a:cxnLst/>
            <a:rect l="l" t="t" r="r" b="b"/>
            <a:pathLst>
              <a:path w="76200" h="332739">
                <a:moveTo>
                  <a:pt x="25376" y="76157"/>
                </a:moveTo>
                <a:lnTo>
                  <a:pt x="24892" y="332739"/>
                </a:lnTo>
                <a:lnTo>
                  <a:pt x="50292" y="332739"/>
                </a:lnTo>
                <a:lnTo>
                  <a:pt x="50775" y="76242"/>
                </a:lnTo>
                <a:lnTo>
                  <a:pt x="25376" y="76157"/>
                </a:lnTo>
                <a:close/>
              </a:path>
              <a:path w="76200" h="332739">
                <a:moveTo>
                  <a:pt x="69818" y="63500"/>
                </a:moveTo>
                <a:lnTo>
                  <a:pt x="50800" y="63500"/>
                </a:lnTo>
                <a:lnTo>
                  <a:pt x="50775" y="76242"/>
                </a:lnTo>
                <a:lnTo>
                  <a:pt x="76200" y="76326"/>
                </a:lnTo>
                <a:lnTo>
                  <a:pt x="69818" y="63500"/>
                </a:lnTo>
                <a:close/>
              </a:path>
              <a:path w="76200" h="332739">
                <a:moveTo>
                  <a:pt x="50800" y="63500"/>
                </a:moveTo>
                <a:lnTo>
                  <a:pt x="25400" y="63500"/>
                </a:lnTo>
                <a:lnTo>
                  <a:pt x="25376" y="76157"/>
                </a:lnTo>
                <a:lnTo>
                  <a:pt x="50775" y="76242"/>
                </a:lnTo>
                <a:lnTo>
                  <a:pt x="50800" y="63500"/>
                </a:lnTo>
                <a:close/>
              </a:path>
              <a:path w="76200" h="332739">
                <a:moveTo>
                  <a:pt x="38227" y="0"/>
                </a:moveTo>
                <a:lnTo>
                  <a:pt x="0" y="76073"/>
                </a:lnTo>
                <a:lnTo>
                  <a:pt x="25376" y="76157"/>
                </a:lnTo>
                <a:lnTo>
                  <a:pt x="25400" y="63500"/>
                </a:lnTo>
                <a:lnTo>
                  <a:pt x="69818" y="63500"/>
                </a:lnTo>
                <a:lnTo>
                  <a:pt x="38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62275" y="2874009"/>
            <a:ext cx="76200" cy="401320"/>
          </a:xfrm>
          <a:custGeom>
            <a:avLst/>
            <a:gdLst/>
            <a:ahLst/>
            <a:cxnLst/>
            <a:rect l="l" t="t" r="r" b="b"/>
            <a:pathLst>
              <a:path w="76200" h="401320">
                <a:moveTo>
                  <a:pt x="25400" y="325120"/>
                </a:moveTo>
                <a:lnTo>
                  <a:pt x="0" y="325120"/>
                </a:lnTo>
                <a:lnTo>
                  <a:pt x="38100" y="401320"/>
                </a:lnTo>
                <a:lnTo>
                  <a:pt x="69850" y="337820"/>
                </a:lnTo>
                <a:lnTo>
                  <a:pt x="25400" y="337820"/>
                </a:lnTo>
                <a:lnTo>
                  <a:pt x="25400" y="325120"/>
                </a:lnTo>
                <a:close/>
              </a:path>
              <a:path w="76200" h="401320">
                <a:moveTo>
                  <a:pt x="50800" y="0"/>
                </a:moveTo>
                <a:lnTo>
                  <a:pt x="25400" y="0"/>
                </a:lnTo>
                <a:lnTo>
                  <a:pt x="25400" y="337820"/>
                </a:lnTo>
                <a:lnTo>
                  <a:pt x="50800" y="337820"/>
                </a:lnTo>
                <a:lnTo>
                  <a:pt x="50800" y="0"/>
                </a:lnTo>
                <a:close/>
              </a:path>
              <a:path w="76200" h="401320">
                <a:moveTo>
                  <a:pt x="76200" y="325120"/>
                </a:moveTo>
                <a:lnTo>
                  <a:pt x="50800" y="325120"/>
                </a:lnTo>
                <a:lnTo>
                  <a:pt x="50800" y="337820"/>
                </a:lnTo>
                <a:lnTo>
                  <a:pt x="69850" y="337820"/>
                </a:lnTo>
                <a:lnTo>
                  <a:pt x="76200" y="325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14862" y="3789362"/>
            <a:ext cx="81279" cy="831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57382" y="3984942"/>
            <a:ext cx="81279" cy="838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19475" y="468693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609975" y="4471669"/>
            <a:ext cx="0" cy="215265"/>
          </a:xfrm>
          <a:custGeom>
            <a:avLst/>
            <a:gdLst/>
            <a:ahLst/>
            <a:cxnLst/>
            <a:rect l="l" t="t" r="r" b="b"/>
            <a:pathLst>
              <a:path w="0" h="215264">
                <a:moveTo>
                  <a:pt x="0" y="2152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19500" y="448119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10000" y="4265929"/>
            <a:ext cx="0" cy="215265"/>
          </a:xfrm>
          <a:custGeom>
            <a:avLst/>
            <a:gdLst/>
            <a:ahLst/>
            <a:cxnLst/>
            <a:rect l="l" t="t" r="r" b="b"/>
            <a:pathLst>
              <a:path w="0" h="215264">
                <a:moveTo>
                  <a:pt x="0" y="21526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19525" y="427545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10025" y="4060189"/>
            <a:ext cx="0" cy="215265"/>
          </a:xfrm>
          <a:custGeom>
            <a:avLst/>
            <a:gdLst/>
            <a:ahLst/>
            <a:cxnLst/>
            <a:rect l="l" t="t" r="r" b="b"/>
            <a:pathLst>
              <a:path w="0" h="215264">
                <a:moveTo>
                  <a:pt x="0" y="21526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19550" y="406018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01975" y="453834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822575" y="4471669"/>
            <a:ext cx="0" cy="111125"/>
          </a:xfrm>
          <a:custGeom>
            <a:avLst/>
            <a:gdLst/>
            <a:ahLst/>
            <a:cxnLst/>
            <a:rect l="l" t="t" r="r" b="b"/>
            <a:pathLst>
              <a:path w="0" h="111125">
                <a:moveTo>
                  <a:pt x="0" y="0"/>
                </a:moveTo>
                <a:lnTo>
                  <a:pt x="0" y="1111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74950" y="4533899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 h="0">
                <a:moveTo>
                  <a:pt x="1079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05325" y="4050664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8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5965"/>
            <a:ext cx="1727835" cy="58356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1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1420" y="457300"/>
            <a:ext cx="162750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14">
              <a:lnSpc>
                <a:spcPct val="1300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 Data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Conversion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7024496"/>
            <a:ext cx="5309235" cy="23418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1595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8 </a:t>
            </a:r>
            <a:r>
              <a:rPr dirty="0" sz="1400" spc="-5">
                <a:latin typeface="Calibri"/>
                <a:cs typeface="Calibri"/>
              </a:rPr>
              <a:t>Block </a:t>
            </a:r>
            <a:r>
              <a:rPr dirty="0" sz="1400">
                <a:latin typeface="Calibri"/>
                <a:cs typeface="Calibri"/>
              </a:rPr>
              <a:t>diagram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successive-approximation </a:t>
            </a:r>
            <a:r>
              <a:rPr dirty="0" sz="1400">
                <a:latin typeface="Calibri"/>
                <a:cs typeface="Calibri"/>
              </a:rPr>
              <a:t>A/D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converter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12065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9 </a:t>
            </a:r>
            <a:r>
              <a:rPr dirty="0" sz="1400" spc="-5">
                <a:latin typeface="Times New Roman"/>
                <a:cs typeface="Times New Roman"/>
              </a:rPr>
              <a:t>shows the process of converting (</a:t>
            </a:r>
            <a:r>
              <a:rPr dirty="0" sz="1400" spc="-5" b="1" i="1">
                <a:latin typeface="Times New Roman"/>
                <a:cs typeface="Times New Roman"/>
              </a:rPr>
              <a:t>+3.2V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equivalent </a:t>
            </a:r>
            <a:r>
              <a:rPr dirty="0" sz="1400">
                <a:latin typeface="Times New Roman"/>
                <a:cs typeface="Times New Roman"/>
              </a:rPr>
              <a:t>digital  </a:t>
            </a:r>
            <a:r>
              <a:rPr dirty="0" sz="1400" spc="-5">
                <a:latin typeface="Times New Roman"/>
                <a:cs typeface="Times New Roman"/>
              </a:rPr>
              <a:t>output.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step: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reference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greater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analog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MSB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ts val="161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is set,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this result is greater than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+3.2V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then this bit is reset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shown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9.a.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Second step: The second bit is set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since the reference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less </a:t>
            </a:r>
            <a:r>
              <a:rPr dirty="0" sz="1400" spc="-10">
                <a:latin typeface="Times New Roman"/>
                <a:cs typeface="Times New Roman"/>
              </a:rPr>
              <a:t>than  </a:t>
            </a:r>
            <a:r>
              <a:rPr dirty="0" sz="1400" spc="-5">
                <a:latin typeface="Times New Roman"/>
                <a:cs typeface="Times New Roman"/>
              </a:rPr>
              <a:t>analog input then the </a:t>
            </a:r>
            <a:r>
              <a:rPr dirty="0" sz="1400">
                <a:latin typeface="Times New Roman"/>
                <a:cs typeface="Times New Roman"/>
              </a:rPr>
              <a:t>MSB </a:t>
            </a:r>
            <a:r>
              <a:rPr dirty="0" sz="1400" spc="-5">
                <a:latin typeface="Times New Roman"/>
                <a:cs typeface="Times New Roman"/>
              </a:rPr>
              <a:t>is kept set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9.b.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  <a:tabLst>
                <a:tab pos="954405" algn="l"/>
              </a:tabLst>
            </a:pPr>
            <a:r>
              <a:rPr dirty="0" sz="1400" spc="-5">
                <a:latin typeface="Times New Roman"/>
                <a:cs typeface="Times New Roman"/>
              </a:rPr>
              <a:t>Third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step:	</a:t>
            </a:r>
            <a:r>
              <a:rPr dirty="0" sz="1400" spc="-10">
                <a:latin typeface="Times New Roman"/>
                <a:cs typeface="Times New Roman"/>
              </a:rPr>
              <a:t>Third </a:t>
            </a:r>
            <a:r>
              <a:rPr dirty="0" sz="1400" spc="-5">
                <a:latin typeface="Times New Roman"/>
                <a:cs typeface="Times New Roman"/>
              </a:rPr>
              <a:t>bit is </a:t>
            </a:r>
            <a:r>
              <a:rPr dirty="0" sz="1400">
                <a:latin typeface="Times New Roman"/>
                <a:cs typeface="Times New Roman"/>
              </a:rPr>
              <a:t>set </a:t>
            </a:r>
            <a:r>
              <a:rPr dirty="0" sz="1400" spc="-5">
                <a:latin typeface="Times New Roman"/>
                <a:cs typeface="Times New Roman"/>
              </a:rPr>
              <a:t>and since the </a:t>
            </a:r>
            <a:r>
              <a:rPr dirty="0" sz="1400">
                <a:latin typeface="Times New Roman"/>
                <a:cs typeface="Times New Roman"/>
              </a:rPr>
              <a:t>reference is </a:t>
            </a:r>
            <a:r>
              <a:rPr dirty="0" sz="1400" spc="-5">
                <a:latin typeface="Times New Roman"/>
                <a:cs typeface="Times New Roman"/>
              </a:rPr>
              <a:t>less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than analog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input then this bit is </a:t>
            </a:r>
            <a:r>
              <a:rPr dirty="0" sz="1400">
                <a:latin typeface="Times New Roman"/>
                <a:cs typeface="Times New Roman"/>
              </a:rPr>
              <a:t>kept </a:t>
            </a:r>
            <a:r>
              <a:rPr dirty="0" sz="1400" spc="-5">
                <a:latin typeface="Times New Roman"/>
                <a:cs typeface="Times New Roman"/>
              </a:rPr>
              <a:t>set which represent the digital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50102" y="4898872"/>
            <a:ext cx="579755" cy="7772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36830" marR="5080" indent="-24765">
              <a:lnSpc>
                <a:spcPct val="117500"/>
              </a:lnSpc>
              <a:spcBef>
                <a:spcPts val="90"/>
              </a:spcBef>
            </a:pPr>
            <a:r>
              <a:rPr dirty="0" sz="1400" spc="-5" b="1">
                <a:latin typeface="Calibri"/>
                <a:cs typeface="Calibri"/>
              </a:rPr>
              <a:t>Pa</a:t>
            </a:r>
            <a:r>
              <a:rPr dirty="0" sz="1400" b="1">
                <a:latin typeface="Calibri"/>
                <a:cs typeface="Calibri"/>
              </a:rPr>
              <a:t>r</a:t>
            </a:r>
            <a:r>
              <a:rPr dirty="0" sz="1400" spc="-10" b="1">
                <a:latin typeface="Calibri"/>
                <a:cs typeface="Calibri"/>
              </a:rPr>
              <a:t>a</a:t>
            </a:r>
            <a:r>
              <a:rPr dirty="0" sz="1400" b="1">
                <a:latin typeface="Calibri"/>
                <a:cs typeface="Calibri"/>
              </a:rPr>
              <a:t>ll</a:t>
            </a:r>
            <a:r>
              <a:rPr dirty="0" sz="1400" spc="-15" b="1">
                <a:latin typeface="Calibri"/>
                <a:cs typeface="Calibri"/>
              </a:rPr>
              <a:t>e</a:t>
            </a:r>
            <a:r>
              <a:rPr dirty="0" sz="1400" b="1">
                <a:latin typeface="Calibri"/>
                <a:cs typeface="Calibri"/>
              </a:rPr>
              <a:t>l  </a:t>
            </a:r>
            <a:r>
              <a:rPr dirty="0" sz="1400" b="1">
                <a:latin typeface="Calibri"/>
                <a:cs typeface="Calibri"/>
              </a:rPr>
              <a:t>binary  </a:t>
            </a:r>
            <a:r>
              <a:rPr dirty="0" sz="1400" spc="-5" b="1">
                <a:latin typeface="Calibri"/>
                <a:cs typeface="Calibri"/>
              </a:rPr>
              <a:t>output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4750" y="4152264"/>
            <a:ext cx="1028700" cy="647700"/>
          </a:xfrm>
          <a:custGeom>
            <a:avLst/>
            <a:gdLst/>
            <a:ahLst/>
            <a:cxnLst/>
            <a:rect l="l" t="t" r="r" b="b"/>
            <a:pathLst>
              <a:path w="1028700" h="647700">
                <a:moveTo>
                  <a:pt x="0" y="647700"/>
                </a:moveTo>
                <a:lnTo>
                  <a:pt x="1028700" y="647700"/>
                </a:lnTo>
                <a:lnTo>
                  <a:pt x="10287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95450" y="4343399"/>
            <a:ext cx="2051685" cy="76200"/>
          </a:xfrm>
          <a:custGeom>
            <a:avLst/>
            <a:gdLst/>
            <a:ahLst/>
            <a:cxnLst/>
            <a:rect l="l" t="t" r="r" b="b"/>
            <a:pathLst>
              <a:path w="2051685" h="76200">
                <a:moveTo>
                  <a:pt x="1975485" y="50795"/>
                </a:moveTo>
                <a:lnTo>
                  <a:pt x="1975485" y="76200"/>
                </a:lnTo>
                <a:lnTo>
                  <a:pt x="2026285" y="50800"/>
                </a:lnTo>
                <a:lnTo>
                  <a:pt x="1975485" y="50795"/>
                </a:lnTo>
                <a:close/>
              </a:path>
              <a:path w="2051685" h="76200">
                <a:moveTo>
                  <a:pt x="1975485" y="25395"/>
                </a:moveTo>
                <a:lnTo>
                  <a:pt x="1975485" y="50795"/>
                </a:lnTo>
                <a:lnTo>
                  <a:pt x="1988185" y="50800"/>
                </a:lnTo>
                <a:lnTo>
                  <a:pt x="1988185" y="25400"/>
                </a:lnTo>
                <a:lnTo>
                  <a:pt x="1975485" y="25395"/>
                </a:lnTo>
                <a:close/>
              </a:path>
              <a:path w="2051685" h="76200">
                <a:moveTo>
                  <a:pt x="1975485" y="0"/>
                </a:moveTo>
                <a:lnTo>
                  <a:pt x="1975485" y="25395"/>
                </a:lnTo>
                <a:lnTo>
                  <a:pt x="1988185" y="25400"/>
                </a:lnTo>
                <a:lnTo>
                  <a:pt x="1988185" y="50800"/>
                </a:lnTo>
                <a:lnTo>
                  <a:pt x="2026293" y="50795"/>
                </a:lnTo>
                <a:lnTo>
                  <a:pt x="2051685" y="38100"/>
                </a:lnTo>
                <a:lnTo>
                  <a:pt x="1975485" y="0"/>
                </a:lnTo>
                <a:close/>
              </a:path>
              <a:path w="2051685" h="76200">
                <a:moveTo>
                  <a:pt x="0" y="24764"/>
                </a:moveTo>
                <a:lnTo>
                  <a:pt x="0" y="50164"/>
                </a:lnTo>
                <a:lnTo>
                  <a:pt x="1975485" y="50795"/>
                </a:lnTo>
                <a:lnTo>
                  <a:pt x="1975485" y="25395"/>
                </a:lnTo>
                <a:lnTo>
                  <a:pt x="0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34564" y="6705600"/>
            <a:ext cx="1184910" cy="0"/>
          </a:xfrm>
          <a:custGeom>
            <a:avLst/>
            <a:gdLst/>
            <a:ahLst/>
            <a:cxnLst/>
            <a:rect l="l" t="t" r="r" b="b"/>
            <a:pathLst>
              <a:path w="1184910" h="0">
                <a:moveTo>
                  <a:pt x="0" y="0"/>
                </a:moveTo>
                <a:lnTo>
                  <a:pt x="11849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95450" y="4362449"/>
            <a:ext cx="0" cy="1534160"/>
          </a:xfrm>
          <a:custGeom>
            <a:avLst/>
            <a:gdLst/>
            <a:ahLst/>
            <a:cxnLst/>
            <a:rect l="l" t="t" r="r" b="b"/>
            <a:pathLst>
              <a:path w="0" h="1534160">
                <a:moveTo>
                  <a:pt x="0" y="0"/>
                </a:moveTo>
                <a:lnTo>
                  <a:pt x="0" y="15341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682" y="4979987"/>
            <a:ext cx="81279" cy="81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82159" y="4780914"/>
            <a:ext cx="76200" cy="1115695"/>
          </a:xfrm>
          <a:custGeom>
            <a:avLst/>
            <a:gdLst/>
            <a:ahLst/>
            <a:cxnLst/>
            <a:rect l="l" t="t" r="r" b="b"/>
            <a:pathLst>
              <a:path w="76200" h="1115695">
                <a:moveTo>
                  <a:pt x="50800" y="63500"/>
                </a:moveTo>
                <a:lnTo>
                  <a:pt x="25400" y="63500"/>
                </a:lnTo>
                <a:lnTo>
                  <a:pt x="24764" y="1115695"/>
                </a:lnTo>
                <a:lnTo>
                  <a:pt x="50164" y="1115695"/>
                </a:lnTo>
                <a:lnTo>
                  <a:pt x="50800" y="63500"/>
                </a:lnTo>
                <a:close/>
              </a:path>
              <a:path w="76200" h="1115695">
                <a:moveTo>
                  <a:pt x="38100" y="0"/>
                </a:moveTo>
                <a:lnTo>
                  <a:pt x="0" y="76200"/>
                </a:lnTo>
                <a:lnTo>
                  <a:pt x="25392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15695">
                <a:moveTo>
                  <a:pt x="69850" y="63500"/>
                </a:moveTo>
                <a:lnTo>
                  <a:pt x="50800" y="63500"/>
                </a:lnTo>
                <a:lnTo>
                  <a:pt x="5079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18952" y="5238432"/>
            <a:ext cx="81280" cy="81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24350" y="4780914"/>
            <a:ext cx="76200" cy="1115695"/>
          </a:xfrm>
          <a:custGeom>
            <a:avLst/>
            <a:gdLst/>
            <a:ahLst/>
            <a:cxnLst/>
            <a:rect l="l" t="t" r="r" b="b"/>
            <a:pathLst>
              <a:path w="76200" h="1115695">
                <a:moveTo>
                  <a:pt x="50800" y="63500"/>
                </a:moveTo>
                <a:lnTo>
                  <a:pt x="25400" y="63500"/>
                </a:lnTo>
                <a:lnTo>
                  <a:pt x="24764" y="1115695"/>
                </a:lnTo>
                <a:lnTo>
                  <a:pt x="50164" y="1115695"/>
                </a:lnTo>
                <a:lnTo>
                  <a:pt x="50800" y="63500"/>
                </a:lnTo>
                <a:close/>
              </a:path>
              <a:path w="76200" h="1115695">
                <a:moveTo>
                  <a:pt x="38100" y="0"/>
                </a:moveTo>
                <a:lnTo>
                  <a:pt x="0" y="76200"/>
                </a:lnTo>
                <a:lnTo>
                  <a:pt x="25392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15695">
                <a:moveTo>
                  <a:pt x="69850" y="63500"/>
                </a:moveTo>
                <a:lnTo>
                  <a:pt x="50800" y="63500"/>
                </a:lnTo>
                <a:lnTo>
                  <a:pt x="5079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67175" y="4780914"/>
            <a:ext cx="76200" cy="1115695"/>
          </a:xfrm>
          <a:custGeom>
            <a:avLst/>
            <a:gdLst/>
            <a:ahLst/>
            <a:cxnLst/>
            <a:rect l="l" t="t" r="r" b="b"/>
            <a:pathLst>
              <a:path w="76200" h="1115695">
                <a:moveTo>
                  <a:pt x="50800" y="63500"/>
                </a:moveTo>
                <a:lnTo>
                  <a:pt x="25400" y="63500"/>
                </a:lnTo>
                <a:lnTo>
                  <a:pt x="24764" y="1115695"/>
                </a:lnTo>
                <a:lnTo>
                  <a:pt x="50164" y="1115695"/>
                </a:lnTo>
                <a:lnTo>
                  <a:pt x="50800" y="63500"/>
                </a:lnTo>
                <a:close/>
              </a:path>
              <a:path w="76200" h="1115695">
                <a:moveTo>
                  <a:pt x="38100" y="0"/>
                </a:moveTo>
                <a:lnTo>
                  <a:pt x="0" y="76200"/>
                </a:lnTo>
                <a:lnTo>
                  <a:pt x="25392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15695">
                <a:moveTo>
                  <a:pt x="69850" y="63500"/>
                </a:moveTo>
                <a:lnTo>
                  <a:pt x="50800" y="63500"/>
                </a:lnTo>
                <a:lnTo>
                  <a:pt x="5079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61777" y="5471477"/>
            <a:ext cx="81280" cy="81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39209" y="4780914"/>
            <a:ext cx="76200" cy="1115695"/>
          </a:xfrm>
          <a:custGeom>
            <a:avLst/>
            <a:gdLst/>
            <a:ahLst/>
            <a:cxnLst/>
            <a:rect l="l" t="t" r="r" b="b"/>
            <a:pathLst>
              <a:path w="76200" h="1115695">
                <a:moveTo>
                  <a:pt x="50800" y="63500"/>
                </a:moveTo>
                <a:lnTo>
                  <a:pt x="25400" y="63500"/>
                </a:lnTo>
                <a:lnTo>
                  <a:pt x="24764" y="1115695"/>
                </a:lnTo>
                <a:lnTo>
                  <a:pt x="50164" y="1115695"/>
                </a:lnTo>
                <a:lnTo>
                  <a:pt x="50800" y="63500"/>
                </a:lnTo>
                <a:close/>
              </a:path>
              <a:path w="76200" h="1115695">
                <a:moveTo>
                  <a:pt x="38100" y="0"/>
                </a:moveTo>
                <a:lnTo>
                  <a:pt x="0" y="76200"/>
                </a:lnTo>
                <a:lnTo>
                  <a:pt x="25392" y="76200"/>
                </a:lnTo>
                <a:lnTo>
                  <a:pt x="25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115695">
                <a:moveTo>
                  <a:pt x="69850" y="63500"/>
                </a:moveTo>
                <a:lnTo>
                  <a:pt x="50800" y="63500"/>
                </a:lnTo>
                <a:lnTo>
                  <a:pt x="5079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33812" y="5656897"/>
            <a:ext cx="81279" cy="81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19625" y="5018404"/>
            <a:ext cx="962025" cy="0"/>
          </a:xfrm>
          <a:custGeom>
            <a:avLst/>
            <a:gdLst/>
            <a:ahLst/>
            <a:cxnLst/>
            <a:rect l="l" t="t" r="r" b="b"/>
            <a:pathLst>
              <a:path w="962025" h="0">
                <a:moveTo>
                  <a:pt x="0" y="0"/>
                </a:moveTo>
                <a:lnTo>
                  <a:pt x="9620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361815" y="5271769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 h="0">
                <a:moveTo>
                  <a:pt x="0" y="0"/>
                </a:moveTo>
                <a:lnTo>
                  <a:pt x="12198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04640" y="5518784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5" h="0">
                <a:moveTo>
                  <a:pt x="0" y="0"/>
                </a:moveTo>
                <a:lnTo>
                  <a:pt x="15119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752338" y="4767808"/>
            <a:ext cx="205740" cy="541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90" marR="5080" indent="-9525">
              <a:lnSpc>
                <a:spcPct val="1207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  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705475" y="5295899"/>
            <a:ext cx="400050" cy="314325"/>
          </a:xfrm>
          <a:custGeom>
            <a:avLst/>
            <a:gdLst/>
            <a:ahLst/>
            <a:cxnLst/>
            <a:rect l="l" t="t" r="r" b="b"/>
            <a:pathLst>
              <a:path w="400050" h="314325">
                <a:moveTo>
                  <a:pt x="0" y="314325"/>
                </a:moveTo>
                <a:lnTo>
                  <a:pt x="400050" y="314325"/>
                </a:lnTo>
                <a:lnTo>
                  <a:pt x="4000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695950" y="5547994"/>
            <a:ext cx="400050" cy="314325"/>
          </a:xfrm>
          <a:custGeom>
            <a:avLst/>
            <a:gdLst/>
            <a:ahLst/>
            <a:cxnLst/>
            <a:rect l="l" t="t" r="r" b="b"/>
            <a:pathLst>
              <a:path w="400050" h="314325">
                <a:moveTo>
                  <a:pt x="0" y="314325"/>
                </a:moveTo>
                <a:lnTo>
                  <a:pt x="400050" y="314325"/>
                </a:lnTo>
                <a:lnTo>
                  <a:pt x="4000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695950" y="5547994"/>
            <a:ext cx="400050" cy="314325"/>
          </a:xfrm>
          <a:custGeom>
            <a:avLst/>
            <a:gdLst/>
            <a:ahLst/>
            <a:cxnLst/>
            <a:rect l="l" t="t" r="r" b="b"/>
            <a:pathLst>
              <a:path w="400050" h="314325">
                <a:moveTo>
                  <a:pt x="0" y="314325"/>
                </a:moveTo>
                <a:lnTo>
                  <a:pt x="400050" y="314325"/>
                </a:lnTo>
                <a:lnTo>
                  <a:pt x="4000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781294" y="5287492"/>
            <a:ext cx="205740" cy="531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890">
              <a:lnSpc>
                <a:spcPct val="1186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  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42259" y="5680074"/>
            <a:ext cx="364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MSB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08601" y="5689218"/>
            <a:ext cx="2844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SB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882390" y="5699759"/>
            <a:ext cx="1727835" cy="635"/>
          </a:xfrm>
          <a:custGeom>
            <a:avLst/>
            <a:gdLst/>
            <a:ahLst/>
            <a:cxnLst/>
            <a:rect l="l" t="t" r="r" b="b"/>
            <a:pathLst>
              <a:path w="1727835" h="635">
                <a:moveTo>
                  <a:pt x="0" y="0"/>
                </a:moveTo>
                <a:lnTo>
                  <a:pt x="1727835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910079" y="5728969"/>
            <a:ext cx="618490" cy="742950"/>
          </a:xfrm>
          <a:custGeom>
            <a:avLst/>
            <a:gdLst/>
            <a:ahLst/>
            <a:cxnLst/>
            <a:rect l="l" t="t" r="r" b="b"/>
            <a:pathLst>
              <a:path w="618489" h="742950">
                <a:moveTo>
                  <a:pt x="618489" y="371475"/>
                </a:moveTo>
                <a:lnTo>
                  <a:pt x="0" y="0"/>
                </a:lnTo>
                <a:lnTo>
                  <a:pt x="0" y="742950"/>
                </a:lnTo>
                <a:lnTo>
                  <a:pt x="618489" y="3714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19475" y="5896609"/>
            <a:ext cx="1733550" cy="1003935"/>
          </a:xfrm>
          <a:custGeom>
            <a:avLst/>
            <a:gdLst/>
            <a:ahLst/>
            <a:cxnLst/>
            <a:rect l="l" t="t" r="r" b="b"/>
            <a:pathLst>
              <a:path w="1733550" h="1003934">
                <a:moveTo>
                  <a:pt x="0" y="1003935"/>
                </a:moveTo>
                <a:lnTo>
                  <a:pt x="1733550" y="1003935"/>
                </a:lnTo>
                <a:lnTo>
                  <a:pt x="1733550" y="0"/>
                </a:lnTo>
                <a:lnTo>
                  <a:pt x="0" y="0"/>
                </a:lnTo>
                <a:lnTo>
                  <a:pt x="0" y="10039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19475" y="5896609"/>
            <a:ext cx="1733550" cy="1003935"/>
          </a:xfrm>
          <a:custGeom>
            <a:avLst/>
            <a:gdLst/>
            <a:ahLst/>
            <a:cxnLst/>
            <a:rect l="l" t="t" r="r" b="b"/>
            <a:pathLst>
              <a:path w="1733550" h="1003934">
                <a:moveTo>
                  <a:pt x="0" y="1003935"/>
                </a:moveTo>
                <a:lnTo>
                  <a:pt x="1733550" y="1003935"/>
                </a:lnTo>
                <a:lnTo>
                  <a:pt x="1733550" y="0"/>
                </a:lnTo>
                <a:lnTo>
                  <a:pt x="0" y="0"/>
                </a:lnTo>
                <a:lnTo>
                  <a:pt x="0" y="100393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140072" y="6311264"/>
            <a:ext cx="3060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SAR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57575" y="5934074"/>
            <a:ext cx="400050" cy="314325"/>
          </a:xfrm>
          <a:custGeom>
            <a:avLst/>
            <a:gdLst/>
            <a:ahLst/>
            <a:cxnLst/>
            <a:rect l="l" t="t" r="r" b="b"/>
            <a:pathLst>
              <a:path w="400050" h="314325">
                <a:moveTo>
                  <a:pt x="0" y="314325"/>
                </a:moveTo>
                <a:lnTo>
                  <a:pt x="400050" y="314325"/>
                </a:lnTo>
                <a:lnTo>
                  <a:pt x="4000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57575" y="5934074"/>
            <a:ext cx="400050" cy="314325"/>
          </a:xfrm>
          <a:custGeom>
            <a:avLst/>
            <a:gdLst/>
            <a:ahLst/>
            <a:cxnLst/>
            <a:rect l="l" t="t" r="r" b="b"/>
            <a:pathLst>
              <a:path w="400050" h="314325">
                <a:moveTo>
                  <a:pt x="0" y="314325"/>
                </a:moveTo>
                <a:lnTo>
                  <a:pt x="400050" y="314325"/>
                </a:lnTo>
                <a:lnTo>
                  <a:pt x="4000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554603" y="5965316"/>
            <a:ext cx="125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462654" y="6514465"/>
            <a:ext cx="304800" cy="314325"/>
          </a:xfrm>
          <a:custGeom>
            <a:avLst/>
            <a:gdLst/>
            <a:ahLst/>
            <a:cxnLst/>
            <a:rect l="l" t="t" r="r" b="b"/>
            <a:pathLst>
              <a:path w="304800" h="314325">
                <a:moveTo>
                  <a:pt x="0" y="314325"/>
                </a:moveTo>
                <a:lnTo>
                  <a:pt x="304800" y="314325"/>
                </a:lnTo>
                <a:lnTo>
                  <a:pt x="30480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462654" y="6514465"/>
            <a:ext cx="304800" cy="314325"/>
          </a:xfrm>
          <a:custGeom>
            <a:avLst/>
            <a:gdLst/>
            <a:ahLst/>
            <a:cxnLst/>
            <a:rect l="l" t="t" r="r" b="b"/>
            <a:pathLst>
              <a:path w="304800" h="314325">
                <a:moveTo>
                  <a:pt x="0" y="314325"/>
                </a:moveTo>
                <a:lnTo>
                  <a:pt x="304800" y="314325"/>
                </a:lnTo>
                <a:lnTo>
                  <a:pt x="30480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559175" y="6545960"/>
            <a:ext cx="1073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419475" y="6647815"/>
            <a:ext cx="133350" cy="57785"/>
          </a:xfrm>
          <a:custGeom>
            <a:avLst/>
            <a:gdLst/>
            <a:ahLst/>
            <a:cxnLst/>
            <a:rect l="l" t="t" r="r" b="b"/>
            <a:pathLst>
              <a:path w="133350" h="57784">
                <a:moveTo>
                  <a:pt x="0" y="0"/>
                </a:moveTo>
                <a:lnTo>
                  <a:pt x="133350" y="5778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29000" y="6695440"/>
            <a:ext cx="125095" cy="76200"/>
          </a:xfrm>
          <a:custGeom>
            <a:avLst/>
            <a:gdLst/>
            <a:ahLst/>
            <a:cxnLst/>
            <a:rect l="l" t="t" r="r" b="b"/>
            <a:pathLst>
              <a:path w="125095" h="76200">
                <a:moveTo>
                  <a:pt x="125095" y="0"/>
                </a:moveTo>
                <a:lnTo>
                  <a:pt x="0" y="762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486025" y="6105524"/>
            <a:ext cx="934719" cy="635"/>
          </a:xfrm>
          <a:custGeom>
            <a:avLst/>
            <a:gdLst/>
            <a:ahLst/>
            <a:cxnLst/>
            <a:rect l="l" t="t" r="r" b="b"/>
            <a:pathLst>
              <a:path w="934720" h="635">
                <a:moveTo>
                  <a:pt x="934720" y="6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695450" y="5896609"/>
            <a:ext cx="214629" cy="635"/>
          </a:xfrm>
          <a:custGeom>
            <a:avLst/>
            <a:gdLst/>
            <a:ahLst/>
            <a:cxnLst/>
            <a:rect l="l" t="t" r="r" b="b"/>
            <a:pathLst>
              <a:path w="214630" h="635">
                <a:moveTo>
                  <a:pt x="-12700" y="317"/>
                </a:moveTo>
                <a:lnTo>
                  <a:pt x="227329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552575" y="6343332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5" h="0">
                <a:moveTo>
                  <a:pt x="0" y="0"/>
                </a:moveTo>
                <a:lnTo>
                  <a:pt x="370205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945885" y="5961354"/>
            <a:ext cx="530860" cy="775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5720">
              <a:lnSpc>
                <a:spcPct val="1171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Serial  </a:t>
            </a:r>
            <a:r>
              <a:rPr dirty="0" sz="1400" b="1">
                <a:latin typeface="Calibri"/>
                <a:cs typeface="Calibri"/>
              </a:rPr>
              <a:t>binary  </a:t>
            </a:r>
            <a:r>
              <a:rPr dirty="0" sz="1400" b="1">
                <a:latin typeface="Calibri"/>
                <a:cs typeface="Calibri"/>
              </a:rPr>
              <a:t>ou</a:t>
            </a:r>
            <a:r>
              <a:rPr dirty="0" sz="1400" spc="-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p</a:t>
            </a:r>
            <a:r>
              <a:rPr dirty="0" sz="1400" spc="-10" b="1">
                <a:latin typeface="Calibri"/>
                <a:cs typeface="Calibri"/>
              </a:rPr>
              <a:t>u</a:t>
            </a:r>
            <a:r>
              <a:rPr dirty="0" sz="1400" b="1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153025" y="6419214"/>
            <a:ext cx="733425" cy="0"/>
          </a:xfrm>
          <a:custGeom>
            <a:avLst/>
            <a:gdLst/>
            <a:ahLst/>
            <a:cxnLst/>
            <a:rect l="l" t="t" r="r" b="b"/>
            <a:pathLst>
              <a:path w="733425" h="0">
                <a:moveTo>
                  <a:pt x="0" y="0"/>
                </a:moveTo>
                <a:lnTo>
                  <a:pt x="7334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636522" y="6593204"/>
            <a:ext cx="292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21816" y="6080226"/>
            <a:ext cx="46545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Input  </a:t>
            </a:r>
            <a:r>
              <a:rPr dirty="0" sz="1400" b="1">
                <a:latin typeface="Calibri"/>
                <a:cs typeface="Calibri"/>
              </a:rPr>
              <a:t>Si</a:t>
            </a:r>
            <a:r>
              <a:rPr dirty="0" sz="1400" spc="-10" b="1">
                <a:latin typeface="Calibri"/>
                <a:cs typeface="Calibri"/>
              </a:rPr>
              <a:t>g</a:t>
            </a:r>
            <a:r>
              <a:rPr dirty="0" sz="1400" b="1">
                <a:latin typeface="Calibri"/>
                <a:cs typeface="Calibri"/>
              </a:rPr>
              <a:t>nal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29080" y="1305813"/>
            <a:ext cx="5305425" cy="3121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F.F </a:t>
            </a:r>
            <a:r>
              <a:rPr dirty="0" sz="1400" spc="-5">
                <a:latin typeface="Times New Roman"/>
                <a:cs typeface="Times New Roman"/>
              </a:rPr>
              <a:t>that represents the Most Significant </a:t>
            </a:r>
            <a:r>
              <a:rPr dirty="0" sz="1400" spc="-10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1" i="1">
                <a:latin typeface="Times New Roman"/>
                <a:cs typeface="Times New Roman"/>
              </a:rPr>
              <a:t>MSB</a:t>
            </a:r>
            <a:r>
              <a:rPr dirty="0" sz="1400">
                <a:latin typeface="Times New Roman"/>
                <a:cs typeface="Times New Roman"/>
              </a:rPr>
              <a:t>) is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set.</a:t>
            </a:r>
            <a:endParaRPr sz="1400">
              <a:latin typeface="Times New Roman"/>
              <a:cs typeface="Times New Roman"/>
            </a:endParaRPr>
          </a:p>
          <a:p>
            <a:pPr marL="469265" marR="11430" indent="-228600">
              <a:lnSpc>
                <a:spcPts val="1620"/>
              </a:lnSpc>
              <a:spcBef>
                <a:spcPts val="1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counter output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converted into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equivalent analogue signal  and then compared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analogue signal to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digitized.</a:t>
            </a:r>
            <a:endParaRPr sz="1400">
              <a:latin typeface="Times New Roman"/>
              <a:cs typeface="Times New Roman"/>
            </a:endParaRPr>
          </a:p>
          <a:p>
            <a:pPr marL="469265" marR="5080" indent="-228600">
              <a:lnSpc>
                <a:spcPts val="1610"/>
              </a:lnSpc>
              <a:spcBef>
                <a:spcPts val="9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 spc="-5" b="1" i="1">
                <a:latin typeface="Times New Roman"/>
                <a:cs typeface="Times New Roman"/>
              </a:rPr>
              <a:t>MSB </a:t>
            </a:r>
            <a:r>
              <a:rPr dirty="0" sz="1400" spc="-5">
                <a:latin typeface="Times New Roman"/>
                <a:cs typeface="Times New Roman"/>
              </a:rPr>
              <a:t>either is left in </a:t>
            </a:r>
            <a:r>
              <a:rPr dirty="0" sz="1400">
                <a:latin typeface="Times New Roman"/>
                <a:cs typeface="Times New Roman"/>
              </a:rPr>
              <a:t>or is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taken out (the </a:t>
            </a:r>
            <a:r>
              <a:rPr dirty="0" sz="1400" b="1" i="1">
                <a:latin typeface="Times New Roman"/>
                <a:cs typeface="Times New Roman"/>
              </a:rPr>
              <a:t>F.F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reset)  according to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5">
                <a:latin typeface="Times New Roman"/>
                <a:cs typeface="Times New Roman"/>
              </a:rPr>
              <a:t> compression.</a:t>
            </a:r>
            <a:endParaRPr sz="1400">
              <a:latin typeface="Times New Roman"/>
              <a:cs typeface="Times New Roman"/>
            </a:endParaRPr>
          </a:p>
          <a:p>
            <a:pPr marL="469265" marR="5715" indent="-228600">
              <a:lnSpc>
                <a:spcPts val="161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clock pulse sets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second </a:t>
            </a:r>
            <a:r>
              <a:rPr dirty="0" sz="1400" spc="-5" b="1" i="1">
                <a:latin typeface="Times New Roman"/>
                <a:cs typeface="Times New Roman"/>
              </a:rPr>
              <a:t>MSB </a:t>
            </a:r>
            <a:r>
              <a:rPr dirty="0" sz="1400" spc="-5">
                <a:latin typeface="Times New Roman"/>
                <a:cs typeface="Times New Roman"/>
              </a:rPr>
              <a:t>when the </a:t>
            </a:r>
            <a:r>
              <a:rPr dirty="0" sz="1400">
                <a:latin typeface="Times New Roman"/>
                <a:cs typeface="Times New Roman"/>
              </a:rPr>
              <a:t>first,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repeat  </a:t>
            </a:r>
            <a:r>
              <a:rPr dirty="0" sz="1400" spc="-5">
                <a:latin typeface="Times New Roman"/>
                <a:cs typeface="Times New Roman"/>
              </a:rPr>
              <a:t>second and third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66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process continues until we </a:t>
            </a:r>
            <a:r>
              <a:rPr dirty="0" sz="1400">
                <a:latin typeface="Times New Roman"/>
                <a:cs typeface="Times New Roman"/>
              </a:rPr>
              <a:t>go </a:t>
            </a:r>
            <a:r>
              <a:rPr dirty="0" sz="1400" spc="-5">
                <a:latin typeface="Times New Roman"/>
                <a:cs typeface="Times New Roman"/>
              </a:rPr>
              <a:t>down to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LSB.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9525" indent="220345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 b="1" i="1">
                <a:latin typeface="Times New Roman"/>
                <a:cs typeface="Times New Roman"/>
              </a:rPr>
              <a:t>8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block schematic representation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successive  approximation type </a:t>
            </a:r>
            <a:r>
              <a:rPr dirty="0" sz="1400" spc="-5" b="1" i="1">
                <a:latin typeface="Times New Roman"/>
                <a:cs typeface="Times New Roman"/>
              </a:rPr>
              <a:t>A/D</a:t>
            </a:r>
            <a:r>
              <a:rPr dirty="0" sz="1400" spc="10" b="1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converter.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548765">
              <a:lnSpc>
                <a:spcPts val="1435"/>
              </a:lnSpc>
            </a:pPr>
            <a:r>
              <a:rPr dirty="0" baseline="7936" sz="2100" spc="-7" b="1">
                <a:latin typeface="Calibri"/>
                <a:cs typeface="Calibri"/>
              </a:rPr>
              <a:t>V</a:t>
            </a:r>
            <a:r>
              <a:rPr dirty="0" sz="900" spc="-5" b="1">
                <a:latin typeface="Calibri"/>
                <a:cs typeface="Calibri"/>
              </a:rPr>
              <a:t>out</a:t>
            </a:r>
            <a:endParaRPr sz="900">
              <a:latin typeface="Calibri"/>
              <a:cs typeface="Calibri"/>
            </a:endParaRPr>
          </a:p>
          <a:p>
            <a:pPr algn="ctr" marL="897890">
              <a:lnSpc>
                <a:spcPts val="1435"/>
              </a:lnSpc>
            </a:pPr>
            <a:r>
              <a:rPr dirty="0" sz="1400" b="1">
                <a:latin typeface="Calibri"/>
                <a:cs typeface="Calibri"/>
              </a:rPr>
              <a:t>DAC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694048" y="9799649"/>
            <a:ext cx="180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 sz="2000">
                <a:latin typeface="Calibri"/>
                <a:cs typeface="Calibri"/>
              </a:rPr>
              <a:t>8</a:t>
            </a:fld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2018-11-10T07:33:37Z</dcterms:created>
  <dcterms:modified xsi:type="dcterms:W3CDTF">2018-11-10T07:33:37Z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